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2" r:id="rId2"/>
    <p:sldMasterId id="2147483667" r:id="rId3"/>
  </p:sldMasterIdLst>
  <p:notesMasterIdLst>
    <p:notesMasterId r:id="rId41"/>
  </p:notesMasterIdLst>
  <p:handoutMasterIdLst>
    <p:handoutMasterId r:id="rId42"/>
  </p:handoutMasterIdLst>
  <p:sldIdLst>
    <p:sldId id="2076138774" r:id="rId4"/>
    <p:sldId id="2148" r:id="rId5"/>
    <p:sldId id="2176" r:id="rId6"/>
    <p:sldId id="333" r:id="rId7"/>
    <p:sldId id="2175" r:id="rId8"/>
    <p:sldId id="2183" r:id="rId9"/>
    <p:sldId id="2184" r:id="rId10"/>
    <p:sldId id="2185" r:id="rId11"/>
    <p:sldId id="2177" r:id="rId12"/>
    <p:sldId id="2178" r:id="rId13"/>
    <p:sldId id="2076138755" r:id="rId14"/>
    <p:sldId id="2076137592" r:id="rId15"/>
    <p:sldId id="3959" r:id="rId16"/>
    <p:sldId id="3973" r:id="rId17"/>
    <p:sldId id="2179" r:id="rId18"/>
    <p:sldId id="2076138760" r:id="rId19"/>
    <p:sldId id="2076137598" r:id="rId20"/>
    <p:sldId id="2076138757" r:id="rId21"/>
    <p:sldId id="2076138759" r:id="rId22"/>
    <p:sldId id="2076137614" r:id="rId23"/>
    <p:sldId id="2076138735" r:id="rId24"/>
    <p:sldId id="2180" r:id="rId25"/>
    <p:sldId id="2076138763" r:id="rId26"/>
    <p:sldId id="2076138764" r:id="rId27"/>
    <p:sldId id="2076138765" r:id="rId28"/>
    <p:sldId id="2076138766" r:id="rId29"/>
    <p:sldId id="2076138767" r:id="rId30"/>
    <p:sldId id="2076138768" r:id="rId31"/>
    <p:sldId id="2076138769" r:id="rId32"/>
    <p:sldId id="2076138770" r:id="rId33"/>
    <p:sldId id="2076138771" r:id="rId34"/>
    <p:sldId id="2076138772" r:id="rId35"/>
    <p:sldId id="2076138773" r:id="rId36"/>
    <p:sldId id="2181" r:id="rId37"/>
    <p:sldId id="2076138761" r:id="rId38"/>
    <p:sldId id="2182" r:id="rId39"/>
    <p:sldId id="2152" r:id="rId4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FD6DAC-91E7-438A-8562-1521DC2146CE}" v="960" dt="2020-11-16T10:14:15.4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843" y="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handoutMaster" Target="handoutMasters/handoutMaster1.xml"/><Relationship Id="rId47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B58ED46-BB1D-47FD-B248-40E064CD69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E427B-AD64-4BE7-B4C9-9C8A8D9F10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09579C-35FE-4F13-93C0-926EBD20DEB2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ABE069-5505-44E0-B358-DE7CCF6330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7B13AC-D25B-4D87-9DFE-C661DFEA0F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F15211-45C4-43C2-9DFD-CAA2C9786B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07691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F33282-304C-4B4D-A7F0-CF02E5C753A4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734B4D-DE11-46C8-9BE5-200CDCB7D3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6255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34B4D-DE11-46C8-9BE5-200CDCB7D3A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5555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34B4D-DE11-46C8-9BE5-200CDCB7D3AA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9772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34B4D-DE11-46C8-9BE5-200CDCB7D3AA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6215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2D3714-B553-A044-BA72-366907BA36B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6394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7" name="Google Shape;219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8" name="Google Shape;2198;p17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ibre Franklin"/>
              <a:buNone/>
              <a:tabLst/>
              <a:defRPr/>
            </a:pPr>
            <a:fld id="{00000000-1234-1234-1234-123412341234}" type="slidenum"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Libre Franklin"/>
                <a:buNone/>
                <a:tabLst/>
                <a:defRPr/>
              </a:pPr>
              <a:t>18</a:t>
            </a:fld>
            <a:endParaRPr kumimoji="0" sz="2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6748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Microsoft Ignite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11/16/2020 1:18 PM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6779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36EE9F-37DA-4803-97B9-12D69F3858A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1431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11/16/2020 1:18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3147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72FF4-A214-421B-9C70-4362E7353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25BE0-FF9E-455E-8CF6-60F6E38A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F870C-FB73-4C77-B0F5-9732C93B8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A1FE9-E5A1-4CD0-AE3B-CCFB75DFAC36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199B72-3281-43DC-B829-0467F9F3A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F247E-5819-428D-9C06-F0DCBCE63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2BEAE-BE98-48F4-8494-55441103E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2561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963CA-6C77-44C5-9F65-7D2D8ED9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BF6CC7-99B2-495C-B4D7-C008715EF1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1081E-3741-4B1F-B37E-64B104FD3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A1FE9-E5A1-4CD0-AE3B-CCFB75DFAC36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35F62-EF3E-4E95-AE1E-75EC4011B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DDE9B-2DE4-4D51-B9A2-A6D1720B3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2BEAE-BE98-48F4-8494-55441103E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0260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CB1E57-FFC4-44A7-A048-A9003B26F4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7BC92E-A213-4951-8EA9-6B6558E005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B8099-14D2-4925-8F8F-E68B292A7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A1FE9-E5A1-4CD0-AE3B-CCFB75DFAC36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75AEE-7206-44B4-B93A-1895480F5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1114B-46D6-41B9-BFD7-8DBAEA9DB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2BEAE-BE98-48F4-8494-55441103E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53667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-1_Рубрикато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8E1322E-7833-6444-92BA-A96DB70818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30461" y="-14461"/>
            <a:ext cx="7861540" cy="6872462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3CC752BE-0B20-064C-A8C8-95F46845DE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4872" y="3735974"/>
            <a:ext cx="5653377" cy="1052158"/>
          </a:xfrm>
          <a:prstGeom prst="rect">
            <a:avLst/>
          </a:prstGeom>
        </p:spPr>
        <p:txBody>
          <a:bodyPr anchor="t" anchorCtr="0"/>
          <a:lstStyle>
            <a:lvl1pPr algn="l">
              <a:defRPr sz="38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ru-RU"/>
              <a:t>Заголовок</a:t>
            </a:r>
            <a:br>
              <a:rPr lang="ru-RU"/>
            </a:br>
            <a:r>
              <a:rPr lang="ru-RU"/>
              <a:t>рубрикатора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2D8FE322-30A7-994D-AA15-699DCA8758F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924873" y="5237019"/>
            <a:ext cx="5653376" cy="926034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Подзаголовок рубрикатора в несколько строк</a:t>
            </a:r>
          </a:p>
          <a:p>
            <a:pPr lvl="0"/>
            <a:r>
              <a:rPr lang="ru-RU"/>
              <a:t>или краткое описание слайдов, которые будут </a:t>
            </a:r>
          </a:p>
          <a:p>
            <a:pPr lvl="0"/>
            <a:r>
              <a:rPr lang="ru-RU"/>
              <a:t>идти после этого раздела.</a:t>
            </a:r>
          </a:p>
        </p:txBody>
      </p:sp>
    </p:spTree>
    <p:extLst>
      <p:ext uri="{BB962C8B-B14F-4D97-AF65-F5344CB8AC3E}">
        <p14:creationId xmlns:p14="http://schemas.microsoft.com/office/powerpoint/2010/main" val="2838114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57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-2_Рубрикато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460204-7551-C64F-82E1-8F2F8F27F8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5632" y="-210956"/>
            <a:ext cx="7279912" cy="7279912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3CC752BE-0B20-064C-A8C8-95F46845DE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4872" y="3735974"/>
            <a:ext cx="5653377" cy="1052158"/>
          </a:xfrm>
          <a:prstGeom prst="rect">
            <a:avLst/>
          </a:prstGeom>
        </p:spPr>
        <p:txBody>
          <a:bodyPr anchor="t" anchorCtr="0"/>
          <a:lstStyle>
            <a:lvl1pPr algn="l">
              <a:defRPr sz="38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ru-RU"/>
              <a:t>Заголовок</a:t>
            </a:r>
            <a:br>
              <a:rPr lang="ru-RU"/>
            </a:br>
            <a:r>
              <a:rPr lang="ru-RU"/>
              <a:t>рубрикатора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2D8FE322-30A7-994D-AA15-699DCA8758F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924873" y="5237019"/>
            <a:ext cx="5653376" cy="926034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Подзаголовок рубрикатора в несколько строк</a:t>
            </a:r>
          </a:p>
          <a:p>
            <a:pPr lvl="0"/>
            <a:r>
              <a:rPr lang="ru-RU"/>
              <a:t>или краткое описание слайдов, которые будут </a:t>
            </a:r>
          </a:p>
          <a:p>
            <a:pPr lvl="0"/>
            <a:r>
              <a:rPr lang="ru-RU"/>
              <a:t>идти после этого раздела.</a:t>
            </a:r>
          </a:p>
        </p:txBody>
      </p:sp>
    </p:spTree>
    <p:extLst>
      <p:ext uri="{BB962C8B-B14F-4D97-AF65-F5344CB8AC3E}">
        <p14:creationId xmlns:p14="http://schemas.microsoft.com/office/powerpoint/2010/main" val="2604469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57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-02_Основн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84113B2-80DF-9E4D-BBB5-69DB90D0E0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93319" y="0"/>
            <a:ext cx="1598681" cy="6858000"/>
          </a:xfrm>
          <a:prstGeom prst="rect">
            <a:avLst/>
          </a:prstGeom>
        </p:spPr>
      </p:pic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DFB2FDE-FACC-2840-8F4A-9D36EF58558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6901" y="593871"/>
            <a:ext cx="9144000" cy="525502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buNone/>
              <a:defRPr sz="3000" b="1" i="0">
                <a:solidFill>
                  <a:srgbClr val="141B4D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Заголовок слайда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71E3388-3FB6-0040-A73A-315A5517A6F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15826" y="593871"/>
            <a:ext cx="358155" cy="258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324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57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Gener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82" y="0"/>
            <a:ext cx="12187518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4762" y="0"/>
            <a:ext cx="12192000" cy="6858000"/>
          </a:xfrm>
          <a:prstGeom prst="rect">
            <a:avLst/>
          </a:prstGeom>
          <a:solidFill>
            <a:srgbClr val="202234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954088" y="631732"/>
            <a:ext cx="10274300" cy="551609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54088" y="1815073"/>
            <a:ext cx="10274300" cy="3859586"/>
          </a:xfrm>
        </p:spPr>
        <p:txBody>
          <a:bodyPr>
            <a:normAutofit/>
          </a:bodyPr>
          <a:lstStyle>
            <a:lvl1pPr marL="0" indent="0" algn="ctr">
              <a:buNone/>
              <a:defRPr sz="3200" i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quote styles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1091" y="6211514"/>
            <a:ext cx="10274300" cy="28967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source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19E311E-2997-4550-BF04-7796740697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2463" y="6356350"/>
            <a:ext cx="5491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fld id="{A2B51749-0D3E-D643-963C-1E54B1142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939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910127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-1_Рубрикато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8E1322E-7833-6444-92BA-A96DB70818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30461" y="-14461"/>
            <a:ext cx="7861540" cy="6872462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3CC752BE-0B20-064C-A8C8-95F46845DE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4872" y="3735974"/>
            <a:ext cx="5653377" cy="1052158"/>
          </a:xfrm>
          <a:prstGeom prst="rect">
            <a:avLst/>
          </a:prstGeom>
        </p:spPr>
        <p:txBody>
          <a:bodyPr anchor="t" anchorCtr="0"/>
          <a:lstStyle>
            <a:lvl1pPr algn="l">
              <a:defRPr sz="38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ru-RU"/>
              <a:t>Заголовок</a:t>
            </a:r>
            <a:br>
              <a:rPr lang="ru-RU"/>
            </a:br>
            <a:r>
              <a:rPr lang="ru-RU"/>
              <a:t>рубрикатора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2D8FE322-30A7-994D-AA15-699DCA8758F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924873" y="5237019"/>
            <a:ext cx="5653376" cy="926034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Подзаголовок рубрикатора в несколько строк</a:t>
            </a:r>
          </a:p>
          <a:p>
            <a:pPr lvl="0"/>
            <a:r>
              <a:rPr lang="ru-RU"/>
              <a:t>или краткое описание слайдов, которые будут </a:t>
            </a:r>
          </a:p>
          <a:p>
            <a:pPr lvl="0"/>
            <a:r>
              <a:rPr lang="ru-RU"/>
              <a:t>идти после этого раздела.</a:t>
            </a:r>
          </a:p>
        </p:txBody>
      </p:sp>
    </p:spTree>
    <p:extLst>
      <p:ext uri="{BB962C8B-B14F-4D97-AF65-F5344CB8AC3E}">
        <p14:creationId xmlns:p14="http://schemas.microsoft.com/office/powerpoint/2010/main" val="23321431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57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-2_Рубрикато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460204-7551-C64F-82E1-8F2F8F27F8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5632" y="-210956"/>
            <a:ext cx="7279912" cy="7279912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3CC752BE-0B20-064C-A8C8-95F46845DE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4872" y="3735974"/>
            <a:ext cx="5653377" cy="1052158"/>
          </a:xfrm>
          <a:prstGeom prst="rect">
            <a:avLst/>
          </a:prstGeom>
        </p:spPr>
        <p:txBody>
          <a:bodyPr anchor="t" anchorCtr="0"/>
          <a:lstStyle>
            <a:lvl1pPr algn="l">
              <a:defRPr sz="38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ru-RU"/>
              <a:t>Заголовок</a:t>
            </a:r>
            <a:br>
              <a:rPr lang="ru-RU"/>
            </a:br>
            <a:r>
              <a:rPr lang="ru-RU"/>
              <a:t>рубрикатора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2D8FE322-30A7-994D-AA15-699DCA8758F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924873" y="5237019"/>
            <a:ext cx="5653376" cy="926034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Подзаголовок рубрикатора в несколько строк</a:t>
            </a:r>
          </a:p>
          <a:p>
            <a:pPr lvl="0"/>
            <a:r>
              <a:rPr lang="ru-RU"/>
              <a:t>или краткое описание слайдов, которые будут </a:t>
            </a:r>
          </a:p>
          <a:p>
            <a:pPr lvl="0"/>
            <a:r>
              <a:rPr lang="ru-RU"/>
              <a:t>идти после этого раздела.</a:t>
            </a:r>
          </a:p>
        </p:txBody>
      </p:sp>
    </p:spTree>
    <p:extLst>
      <p:ext uri="{BB962C8B-B14F-4D97-AF65-F5344CB8AC3E}">
        <p14:creationId xmlns:p14="http://schemas.microsoft.com/office/powerpoint/2010/main" val="3479914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57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-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AE35A-B371-1348-81CE-22CECF018F4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8958" y="2803764"/>
            <a:ext cx="9133528" cy="1402476"/>
          </a:xfrm>
          <a:prstGeom prst="rect">
            <a:avLst/>
          </a:prstGeom>
        </p:spPr>
        <p:txBody>
          <a:bodyPr anchor="t" anchorCtr="0"/>
          <a:lstStyle>
            <a:lvl1pPr algn="l">
              <a:defRPr sz="5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ru-RU"/>
              <a:t>Длинное название</a:t>
            </a:r>
            <a:br>
              <a:rPr lang="ru-RU"/>
            </a:br>
            <a:r>
              <a:rPr lang="ru-RU"/>
              <a:t>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DFB2FDE-FACC-2840-8F4A-9D36EF58558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18958" y="4313116"/>
            <a:ext cx="9133528" cy="52550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Подробная тема доклада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14604367-2B9B-FB4F-AF1F-5F63005D9F9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318958" y="5615288"/>
            <a:ext cx="9133528" cy="375124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Имя Фамилия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596ED4DC-39CA-A44D-A39B-429862BF096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318958" y="5997930"/>
            <a:ext cx="9133528" cy="37512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Должность / Компания</a:t>
            </a:r>
          </a:p>
        </p:txBody>
      </p:sp>
    </p:spTree>
    <p:extLst>
      <p:ext uri="{BB962C8B-B14F-4D97-AF65-F5344CB8AC3E}">
        <p14:creationId xmlns:p14="http://schemas.microsoft.com/office/powerpoint/2010/main" val="343230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57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B777A-C99A-467B-B927-C309B0B4A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E2FBA-C111-4D64-AE81-A730EE83A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54E95-2146-41CC-AD1A-8198FBDBF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A1FE9-E5A1-4CD0-AE3B-CCFB75DFAC36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E3399-194A-46DA-884C-031BD8442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521C2-F164-4973-AE64-6C2BDF2A7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2BEAE-BE98-48F4-8494-55441103E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52717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-2_СП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6CA8E7-4C45-D04F-B024-B6D317C615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8959" y="3236026"/>
            <a:ext cx="9193488" cy="1402476"/>
          </a:xfrm>
          <a:prstGeom prst="rect">
            <a:avLst/>
          </a:prstGeom>
        </p:spPr>
        <p:txBody>
          <a:bodyPr anchor="t" anchorCtr="0"/>
          <a:lstStyle>
            <a:lvl1pPr algn="l">
              <a:defRPr sz="5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ru-RU"/>
              <a:t>Спасибо</a:t>
            </a:r>
            <a:br>
              <a:rPr lang="ru-RU"/>
            </a:br>
            <a:r>
              <a:rPr lang="ru-RU"/>
              <a:t>за внимание!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856CBAEE-5FE7-5F46-8B0D-E5B2D15C96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8960" y="4835667"/>
            <a:ext cx="9193488" cy="1402476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Разместите свои контактные данные</a:t>
            </a:r>
          </a:p>
          <a:p>
            <a:pPr lvl="0"/>
            <a:r>
              <a:rPr lang="ru-RU"/>
              <a:t>для вопросов аудитории </a:t>
            </a:r>
          </a:p>
        </p:txBody>
      </p:sp>
    </p:spTree>
    <p:extLst>
      <p:ext uri="{BB962C8B-B14F-4D97-AF65-F5344CB8AC3E}">
        <p14:creationId xmlns:p14="http://schemas.microsoft.com/office/powerpoint/2010/main" val="32998325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-3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341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8348F-AFE4-41F4-8A21-822667CC1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593323-300F-4954-8ED2-7C8F3719B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3A72D4-14B5-42C2-BEC8-0DBEE3E03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A1FE9-E5A1-4CD0-AE3B-CCFB75DFAC36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EE25A-117B-45BB-B5F5-03EFD161A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30DAF5-3C80-4C65-A07B-DDAE86331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2BEAE-BE98-48F4-8494-55441103E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1038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ED955-47AE-484B-A422-32643E8F6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3C778-F376-44E4-9B69-5603E0810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019781-A5CC-40B8-9A54-2C240814B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FBE7D7-6698-49E4-9FDB-9428609B6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A1FE9-E5A1-4CD0-AE3B-CCFB75DFAC36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9EC6E4-5275-4C27-BCE0-6111255E8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67232C-39BF-46DA-8015-C6919D132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2BEAE-BE98-48F4-8494-55441103E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026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1F2D3-9F18-486F-9925-62C65DA5F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EBCD89-8300-4BB5-BA1F-B9B12E54A4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D8FB04-EA08-42D1-A679-C5B9AA430D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0D9FF6-F198-451B-AA31-69615EC20D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1797FC-0CBA-4A2F-845A-CD41113C91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76A855-8678-4CCC-8497-C3E68E1D3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A1FE9-E5A1-4CD0-AE3B-CCFB75DFAC36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D0EFD7-0480-49D1-899F-56C7EEF77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767B3C-177C-404A-9844-D308AB14E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2BEAE-BE98-48F4-8494-55441103E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482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1EFBB-D06E-4ABB-BFFE-E21D3C02D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9381DB-A595-4E76-8DC6-CEC2EEF35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A1FE9-E5A1-4CD0-AE3B-CCFB75DFAC36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02498E-FA21-4A44-A91D-6AB92F08D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1846FD-04F4-4949-A1F1-C9A55796D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2BEAE-BE98-48F4-8494-55441103E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295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7D153D-B4C4-4601-8248-3A82A1FD3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A1FE9-E5A1-4CD0-AE3B-CCFB75DFAC36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25DB08-7404-4F4D-8B74-B7BDA1241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F3094-A50E-44E6-A901-EC66735A8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2BEAE-BE98-48F4-8494-55441103E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1010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1132-F18E-431C-9E1F-7928530BD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277AD-DA44-481A-B071-2479992BA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FA75EC-09D4-465B-996F-4CC69D6F9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0BA877-3F5A-4424-BCA2-069B9982A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A1FE9-E5A1-4CD0-AE3B-CCFB75DFAC36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8A406E-E5C4-4EB8-AE67-BECAE2E98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60A61C-B034-4448-A1D4-E1C1EEB82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2BEAE-BE98-48F4-8494-55441103E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2002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96EDB-3BB0-4CD9-AC48-9678F594B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1463F8-8D68-4ABA-BF9A-EC7F076685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873FFC-6FE7-4B48-95CC-85C92F5A4A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7C2DEF-A8EF-45CC-B79A-CACA04AC1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A1FE9-E5A1-4CD0-AE3B-CCFB75DFAC36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1A983-9C82-4C23-B81F-678F27F87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EB13D3-4573-414A-9747-348034755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2BEAE-BE98-48F4-8494-55441103E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044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5.sv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.png"/><Relationship Id="rId5" Type="http://schemas.openxmlformats.org/officeDocument/2006/relationships/image" Target="../media/image9.jpe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190A1C-18BB-4C33-B369-01E26E86B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72B23-3D8A-4B7A-95E3-CF91A527A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E69BD-C821-4D79-A2EF-1FB012845A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3A1FE9-E5A1-4CD0-AE3B-CCFB75DFAC36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EBCCB-EADE-42D7-A1ED-DB20927ADA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BE63E-071B-459F-ABBD-68CAC4541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2BEAE-BE98-48F4-8494-55441103E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2170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5" r:id="rId13"/>
    <p:sldLayoutId id="2147483671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693DF91-9A1E-8148-BE6D-48C95A699729}"/>
              </a:ext>
            </a:extLst>
          </p:cNvPr>
          <p:cNvSpPr/>
          <p:nvPr userDrawn="1"/>
        </p:nvSpPr>
        <p:spPr>
          <a:xfrm>
            <a:off x="0" y="2725423"/>
            <a:ext cx="12192000" cy="4132577"/>
          </a:xfrm>
          <a:prstGeom prst="rect">
            <a:avLst/>
          </a:prstGeom>
          <a:solidFill>
            <a:srgbClr val="141B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C80D7D-F9CA-DE48-9311-59D7156E13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2598224" y="-465369"/>
            <a:ext cx="537323" cy="387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0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F4D4FC4-3E39-024D-A3F6-0350B2ECF80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724B71F-9238-F142-8378-A2BB270F0EAF}"/>
              </a:ext>
            </a:extLst>
          </p:cNvPr>
          <p:cNvSpPr/>
          <p:nvPr userDrawn="1"/>
        </p:nvSpPr>
        <p:spPr>
          <a:xfrm>
            <a:off x="0" y="0"/>
            <a:ext cx="1598680" cy="6858000"/>
          </a:xfrm>
          <a:prstGeom prst="rect">
            <a:avLst/>
          </a:prstGeom>
          <a:solidFill>
            <a:srgbClr val="141B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D3DF1A4-C613-3C46-AF70-5CAD4E0DABB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3744" y="502921"/>
            <a:ext cx="811192" cy="585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939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tm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tiff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MicrosoftTranslatorConversationSlide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g_intro">
            <a:hlinkClick r:id="" action="ppaction://media"/>
            <a:extLst>
              <a:ext uri="{FF2B5EF4-FFF2-40B4-BE49-F238E27FC236}">
                <a16:creationId xmlns:a16="http://schemas.microsoft.com/office/drawing/2014/main" id="{0AEEE594-8E8F-4053-A3B9-D4807D2689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1" time="50"/>
                    <p14:bmk name="bookmark1_exit" time="2764"/>
                    <p14:bmk name="bookmark2" time="2814"/>
                    <p14:bmk name="bookmark2_exit" time="5578"/>
                    <p14:bmk name="bookmark3" time="5628"/>
                    <p14:bmk name="bookmark3_exit" time="8392"/>
                    <p14:bmk name="bookmark4" time="8442"/>
                    <p14:bmk name="bookmark4_exit" time="11206"/>
                    <p14:bmk name="bookmark5" time="11256"/>
                    <p14:bmk name="bookmark5_exit" time="14020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914400"/>
            <a:ext cx="5181600" cy="440987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36F5EEB-1FAB-4E88-B6A4-F6A1F1593726}"/>
              </a:ext>
            </a:extLst>
          </p:cNvPr>
          <p:cNvGrpSpPr/>
          <p:nvPr/>
        </p:nvGrpSpPr>
        <p:grpSpPr>
          <a:xfrm>
            <a:off x="914400" y="6027003"/>
            <a:ext cx="5181600" cy="830997"/>
            <a:chOff x="914400" y="6027003"/>
            <a:chExt cx="5181600" cy="830997"/>
          </a:xfrm>
        </p:grpSpPr>
        <p:pic>
          <p:nvPicPr>
            <p:cNvPr id="4" name="img_logo">
              <a:extLst>
                <a:ext uri="{FF2B5EF4-FFF2-40B4-BE49-F238E27FC236}">
                  <a16:creationId xmlns:a16="http://schemas.microsoft.com/office/drawing/2014/main" id="{14AC1E3B-A4AE-4CE0-A83D-8FA1CDEF7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" y="6426200"/>
              <a:ext cx="698500" cy="431800"/>
            </a:xfrm>
            <a:prstGeom prst="rect">
              <a:avLst/>
            </a:prstGeom>
          </p:spPr>
        </p:pic>
        <p:sp>
          <p:nvSpPr>
            <p:cNvPr id="5" name="txt_footer">
              <a:extLst>
                <a:ext uri="{FF2B5EF4-FFF2-40B4-BE49-F238E27FC236}">
                  <a16:creationId xmlns:a16="http://schemas.microsoft.com/office/drawing/2014/main" id="{C0D45C80-B6DB-4190-A52E-057C9463AB25}"/>
                </a:ext>
              </a:extLst>
            </p:cNvPr>
            <p:cNvSpPr txBox="1"/>
            <p:nvPr/>
          </p:nvSpPr>
          <p:spPr>
            <a:xfrm>
              <a:off x="1612900" y="6027003"/>
              <a:ext cx="4483100" cy="830997"/>
            </a:xfrm>
            <a:prstGeom prst="rect">
              <a:avLst/>
            </a:prstGeom>
            <a:pattFill prst="pct5">
              <a:fgClr>
                <a:srgbClr val="000000">
                  <a:alpha val="0"/>
                </a:srgbClr>
              </a:fgClr>
              <a:bgClr>
                <a:srgbClr val="000000">
                  <a:alpha val="0"/>
                </a:srgbClr>
              </a:bgClr>
            </a:pattFill>
            <a:ln w="0" cap="flat" cmpd="sng" algn="ctr">
              <a:solidFill>
                <a:schemeClr val="tx1">
                  <a:alpha val="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rtlCol="0">
              <a:spAutoFit/>
            </a:bodyPr>
            <a:lstStyle/>
            <a:p>
              <a:r>
                <a:rPr lang="ru-RU" sz="1200">
                  <a:solidFill>
                    <a:srgbClr val="777777"/>
                  </a:solidFill>
                  <a:latin typeface="Segoe UI" panose="020B0502040204020203" pitchFamily="34" charset="0"/>
                </a:rPr>
                <a:t>Microsoft Translator работает на основе машинного обучения. Любая предоставляемая вами голосовая или текстовая информация будет использоваться для улучшения продуктов и услуг Microsoft.</a:t>
              </a:r>
            </a:p>
          </p:txBody>
        </p:sp>
      </p:grpSp>
      <p:sp>
        <p:nvSpPr>
          <p:cNvPr id="6" name="txt_0">
            <a:extLst>
              <a:ext uri="{FF2B5EF4-FFF2-40B4-BE49-F238E27FC236}">
                <a16:creationId xmlns:a16="http://schemas.microsoft.com/office/drawing/2014/main" id="{6950549E-6E46-44F4-A06F-ED78DA9E8148}"/>
              </a:ext>
            </a:extLst>
          </p:cNvPr>
          <p:cNvSpPr txBox="1"/>
          <p:nvPr/>
        </p:nvSpPr>
        <p:spPr>
          <a:xfrm>
            <a:off x="6096000" y="635000"/>
            <a:ext cx="6096000" cy="1692771"/>
          </a:xfrm>
          <a:prstGeom prst="rect">
            <a:avLst/>
          </a:prstGeom>
          <a:pattFill>
            <a:fgClr>
              <a:srgbClr val="FFFFFF"/>
            </a:fgClr>
            <a:bgClr>
              <a:srgbClr val="FFFFFF"/>
            </a:bgClr>
          </a:pattFill>
          <a:ln w="0" cap="flat" cmpd="sng" algn="ctr">
            <a:solidFill>
              <a:schemeClr val="tx1"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rIns="914400" rtlCol="0">
            <a:spAutoFit/>
          </a:bodyPr>
          <a:lstStyle/>
          <a:p>
            <a:pPr algn="ctr"/>
            <a:r>
              <a:rPr lang="ru-RU" sz="2600">
                <a:solidFill>
                  <a:srgbClr val="777777"/>
                </a:solidFill>
                <a:latin typeface="Segoe UI" panose="020B0502040204020203" pitchFamily="34" charset="0"/>
              </a:rPr>
              <a:t>Смотрите эту презентация </a:t>
            </a:r>
            <a:r>
              <a:rPr lang="ru-RU" sz="2600" b="1">
                <a:solidFill>
                  <a:srgbClr val="0F7C10"/>
                </a:solidFill>
                <a:latin typeface="Segoe UI" panose="020B0502040204020203" pitchFamily="34" charset="0"/>
              </a:rPr>
              <a:t>на своем языке</a:t>
            </a:r>
            <a:r>
              <a:rPr lang="ru-RU" sz="2600">
                <a:solidFill>
                  <a:srgbClr val="777777"/>
                </a:solidFill>
                <a:latin typeface="Segoe UI" panose="020B0502040204020203" pitchFamily="34" charset="0"/>
              </a:rPr>
              <a:t> в приложении Microsoft Translator или же в любой веб-браузере.</a:t>
            </a:r>
          </a:p>
        </p:txBody>
      </p:sp>
      <p:sp>
        <p:nvSpPr>
          <p:cNvPr id="7" name="txt_1">
            <a:extLst>
              <a:ext uri="{FF2B5EF4-FFF2-40B4-BE49-F238E27FC236}">
                <a16:creationId xmlns:a16="http://schemas.microsoft.com/office/drawing/2014/main" id="{0DAE509A-4372-43E3-BF7B-9630D8CC2654}"/>
              </a:ext>
            </a:extLst>
          </p:cNvPr>
          <p:cNvSpPr txBox="1"/>
          <p:nvPr/>
        </p:nvSpPr>
        <p:spPr>
          <a:xfrm>
            <a:off x="6096000" y="635000"/>
            <a:ext cx="6096000" cy="1692771"/>
          </a:xfrm>
          <a:prstGeom prst="rect">
            <a:avLst/>
          </a:prstGeom>
          <a:pattFill>
            <a:fgClr>
              <a:srgbClr val="FFFFFF"/>
            </a:fgClr>
            <a:bgClr>
              <a:srgbClr val="FFFFFF"/>
            </a:bgClr>
          </a:pattFill>
          <a:ln w="0" cap="flat" cmpd="sng" algn="ctr">
            <a:solidFill>
              <a:schemeClr val="tx1"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rIns="914400" rtlCol="0">
            <a:spAutoFit/>
          </a:bodyPr>
          <a:lstStyle/>
          <a:p>
            <a:pPr algn="ctr"/>
            <a:r>
              <a:rPr lang="en-US" sz="2600">
                <a:solidFill>
                  <a:srgbClr val="777777"/>
                </a:solidFill>
                <a:latin typeface="Segoe UI" panose="020B0502040204020203" pitchFamily="34" charset="0"/>
              </a:rPr>
              <a:t>Follow along with this presentation </a:t>
            </a:r>
            <a:r>
              <a:rPr lang="en-US" sz="2600" b="1">
                <a:solidFill>
                  <a:srgbClr val="0F7C10"/>
                </a:solidFill>
                <a:latin typeface="Segoe UI" panose="020B0502040204020203" pitchFamily="34" charset="0"/>
              </a:rPr>
              <a:t>in your language</a:t>
            </a:r>
            <a:r>
              <a:rPr lang="en-US" sz="2600">
                <a:solidFill>
                  <a:srgbClr val="777777"/>
                </a:solidFill>
                <a:latin typeface="Segoe UI" panose="020B0502040204020203" pitchFamily="34" charset="0"/>
              </a:rPr>
              <a:t> on the Microsoft Translator app or on any web browser.</a:t>
            </a:r>
            <a:endParaRPr lang="ru-RU" sz="2600">
              <a:solidFill>
                <a:srgbClr val="777777"/>
              </a:solidFill>
              <a:latin typeface="Segoe UI" panose="020B0502040204020203" pitchFamily="34" charset="0"/>
            </a:endParaRPr>
          </a:p>
        </p:txBody>
      </p:sp>
      <p:sp>
        <p:nvSpPr>
          <p:cNvPr id="8" name="txt_2">
            <a:extLst>
              <a:ext uri="{FF2B5EF4-FFF2-40B4-BE49-F238E27FC236}">
                <a16:creationId xmlns:a16="http://schemas.microsoft.com/office/drawing/2014/main" id="{ECE4DD51-26B4-43BA-910D-44386CC86CBF}"/>
              </a:ext>
            </a:extLst>
          </p:cNvPr>
          <p:cNvSpPr txBox="1"/>
          <p:nvPr/>
        </p:nvSpPr>
        <p:spPr>
          <a:xfrm>
            <a:off x="6096000" y="635000"/>
            <a:ext cx="6096000" cy="1692771"/>
          </a:xfrm>
          <a:prstGeom prst="rect">
            <a:avLst/>
          </a:prstGeom>
          <a:pattFill>
            <a:fgClr>
              <a:srgbClr val="FFFFFF"/>
            </a:fgClr>
            <a:bgClr>
              <a:srgbClr val="FFFFFF"/>
            </a:bgClr>
          </a:pattFill>
          <a:ln w="0" cap="flat" cmpd="sng" algn="ctr">
            <a:solidFill>
              <a:schemeClr val="tx1"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rIns="914400" rtlCol="0">
            <a:spAutoFit/>
          </a:bodyPr>
          <a:lstStyle/>
          <a:p>
            <a:pPr algn="ctr"/>
            <a:r>
              <a:rPr lang="de-DE" sz="2600">
                <a:solidFill>
                  <a:srgbClr val="777777"/>
                </a:solidFill>
                <a:latin typeface="Segoe UI" panose="020B0502040204020203" pitchFamily="34" charset="0"/>
              </a:rPr>
              <a:t>Verfolgen Sie diese Präsentation </a:t>
            </a:r>
            <a:r>
              <a:rPr lang="de-DE" sz="2600" b="1">
                <a:solidFill>
                  <a:srgbClr val="0F7C10"/>
                </a:solidFill>
                <a:latin typeface="Segoe UI" panose="020B0502040204020203" pitchFamily="34" charset="0"/>
              </a:rPr>
              <a:t>in Ihrer Sprache</a:t>
            </a:r>
            <a:r>
              <a:rPr lang="de-DE" sz="2600">
                <a:solidFill>
                  <a:srgbClr val="777777"/>
                </a:solidFill>
                <a:latin typeface="Segoe UI" panose="020B0502040204020203" pitchFamily="34" charset="0"/>
              </a:rPr>
              <a:t>, auf der Microsoft Translator-App oder einem beliebigen anderen Web-Browser.</a:t>
            </a:r>
            <a:endParaRPr lang="ru-RU" sz="2600">
              <a:solidFill>
                <a:srgbClr val="777777"/>
              </a:solidFill>
              <a:latin typeface="Segoe UI" panose="020B0502040204020203" pitchFamily="34" charset="0"/>
            </a:endParaRPr>
          </a:p>
        </p:txBody>
      </p:sp>
      <p:sp>
        <p:nvSpPr>
          <p:cNvPr id="9" name="txt_3">
            <a:extLst>
              <a:ext uri="{FF2B5EF4-FFF2-40B4-BE49-F238E27FC236}">
                <a16:creationId xmlns:a16="http://schemas.microsoft.com/office/drawing/2014/main" id="{71B62A11-1D17-4895-A928-0E5A88EA71F5}"/>
              </a:ext>
            </a:extLst>
          </p:cNvPr>
          <p:cNvSpPr txBox="1"/>
          <p:nvPr/>
        </p:nvSpPr>
        <p:spPr>
          <a:xfrm>
            <a:off x="6096000" y="635000"/>
            <a:ext cx="6096000" cy="1692771"/>
          </a:xfrm>
          <a:prstGeom prst="rect">
            <a:avLst/>
          </a:prstGeom>
          <a:pattFill>
            <a:fgClr>
              <a:srgbClr val="FFFFFF"/>
            </a:fgClr>
            <a:bgClr>
              <a:srgbClr val="FFFFFF"/>
            </a:bgClr>
          </a:pattFill>
          <a:ln w="0" cap="flat" cmpd="sng" algn="ctr">
            <a:solidFill>
              <a:schemeClr val="tx1"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rIns="914400" rtlCol="0">
            <a:spAutoFit/>
          </a:bodyPr>
          <a:lstStyle/>
          <a:p>
            <a:pPr algn="ctr"/>
            <a:r>
              <a:rPr lang="fr-FR" sz="2600">
                <a:solidFill>
                  <a:srgbClr val="777777"/>
                </a:solidFill>
                <a:latin typeface="Segoe UI" panose="020B0502040204020203" pitchFamily="34" charset="0"/>
              </a:rPr>
              <a:t>Suivez cette présentation </a:t>
            </a:r>
            <a:r>
              <a:rPr lang="fr-FR" sz="2600" b="1">
                <a:solidFill>
                  <a:srgbClr val="0F7C10"/>
                </a:solidFill>
                <a:latin typeface="Segoe UI" panose="020B0502040204020203" pitchFamily="34" charset="0"/>
              </a:rPr>
              <a:t>dans votre langue</a:t>
            </a:r>
            <a:r>
              <a:rPr lang="fr-FR" sz="2600">
                <a:solidFill>
                  <a:srgbClr val="777777"/>
                </a:solidFill>
                <a:latin typeface="Segoe UI" panose="020B0502040204020203" pitchFamily="34" charset="0"/>
              </a:rPr>
              <a:t> sur l'application « Microsoft Translator » ou sur n'importe quel navigateur Web.</a:t>
            </a:r>
            <a:endParaRPr lang="ru-RU" sz="2600">
              <a:solidFill>
                <a:srgbClr val="777777"/>
              </a:solidFill>
              <a:latin typeface="Segoe UI" panose="020B0502040204020203" pitchFamily="34" charset="0"/>
            </a:endParaRPr>
          </a:p>
        </p:txBody>
      </p:sp>
      <p:sp>
        <p:nvSpPr>
          <p:cNvPr id="10" name="txt_4">
            <a:extLst>
              <a:ext uri="{FF2B5EF4-FFF2-40B4-BE49-F238E27FC236}">
                <a16:creationId xmlns:a16="http://schemas.microsoft.com/office/drawing/2014/main" id="{35284A15-2D2E-4E4A-903F-E63D4BC12ED4}"/>
              </a:ext>
            </a:extLst>
          </p:cNvPr>
          <p:cNvSpPr txBox="1"/>
          <p:nvPr/>
        </p:nvSpPr>
        <p:spPr>
          <a:xfrm>
            <a:off x="6096000" y="635000"/>
            <a:ext cx="6096000" cy="1692771"/>
          </a:xfrm>
          <a:prstGeom prst="rect">
            <a:avLst/>
          </a:prstGeom>
          <a:pattFill>
            <a:fgClr>
              <a:srgbClr val="FFFFFF"/>
            </a:fgClr>
            <a:bgClr>
              <a:srgbClr val="FFFFFF"/>
            </a:bgClr>
          </a:pattFill>
          <a:ln w="0" cap="flat" cmpd="sng" algn="ctr">
            <a:solidFill>
              <a:schemeClr val="tx1"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rIns="914400" rtlCol="0">
            <a:spAutoFit/>
          </a:bodyPr>
          <a:lstStyle/>
          <a:p>
            <a:pPr algn="ctr"/>
            <a:r>
              <a:rPr lang="zh-CN" altLang="en-US" sz="2600">
                <a:solidFill>
                  <a:srgbClr val="777777"/>
                </a:solidFill>
                <a:latin typeface="Segoe UI" panose="020B0502040204020203" pitchFamily="34" charset="0"/>
              </a:rPr>
              <a:t>在微软翻译（</a:t>
            </a:r>
            <a:r>
              <a:rPr lang="en-US" altLang="zh-CN" sz="2600">
                <a:solidFill>
                  <a:srgbClr val="777777"/>
                </a:solidFill>
                <a:latin typeface="Segoe UI" panose="020B0502040204020203" pitchFamily="34" charset="0"/>
              </a:rPr>
              <a:t>Microsoft Translator</a:t>
            </a:r>
            <a:r>
              <a:rPr lang="zh-CN" altLang="en-US" sz="2600">
                <a:solidFill>
                  <a:srgbClr val="777777"/>
                </a:solidFill>
                <a:latin typeface="Segoe UI" panose="020B0502040204020203" pitchFamily="34" charset="0"/>
              </a:rPr>
              <a:t>）应用或任何网页浏览器上跟随此演示文稿 ，请选择您首选语言版本的演示文稿。</a:t>
            </a:r>
            <a:endParaRPr lang="ru-RU" sz="2600">
              <a:solidFill>
                <a:srgbClr val="777777"/>
              </a:solidFill>
              <a:latin typeface="Segoe UI" panose="020B0502040204020203" pitchFamily="34" charset="0"/>
            </a:endParaRPr>
          </a:p>
        </p:txBody>
      </p:sp>
      <p:sp>
        <p:nvSpPr>
          <p:cNvPr id="11" name="tmp">
            <a:extLst>
              <a:ext uri="{FF2B5EF4-FFF2-40B4-BE49-F238E27FC236}">
                <a16:creationId xmlns:a16="http://schemas.microsoft.com/office/drawing/2014/main" id="{D22F5C03-7D91-43DE-AF24-0470642B62DB}"/>
              </a:ext>
            </a:extLst>
          </p:cNvPr>
          <p:cNvSpPr/>
          <p:nvPr/>
        </p:nvSpPr>
        <p:spPr>
          <a:xfrm>
            <a:off x="6096000" y="635000"/>
            <a:ext cx="1270000" cy="1692771"/>
          </a:xfrm>
          <a:prstGeom prst="rect">
            <a:avLst/>
          </a:prstGeom>
          <a:solidFill>
            <a:srgbClr val="7777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xt_link">
            <a:extLst>
              <a:ext uri="{FF2B5EF4-FFF2-40B4-BE49-F238E27FC236}">
                <a16:creationId xmlns:a16="http://schemas.microsoft.com/office/drawing/2014/main" id="{82380CB5-189F-49FD-99D0-91F7CC330358}"/>
              </a:ext>
            </a:extLst>
          </p:cNvPr>
          <p:cNvSpPr txBox="1"/>
          <p:nvPr/>
        </p:nvSpPr>
        <p:spPr>
          <a:xfrm>
            <a:off x="6096000" y="2962771"/>
            <a:ext cx="6096000" cy="492443"/>
          </a:xfrm>
          <a:prstGeom prst="rect">
            <a:avLst/>
          </a:prstGeom>
          <a:pattFill prst="pct5">
            <a:fgClr>
              <a:srgbClr val="000000">
                <a:alpha val="0"/>
              </a:srgbClr>
            </a:fgClr>
            <a:bgClr>
              <a:srgbClr val="000000">
                <a:alpha val="0"/>
              </a:srgbClr>
            </a:bgClr>
          </a:pattFill>
          <a:ln w="0" cap="flat" cmpd="sng" algn="ctr">
            <a:solidFill>
              <a:schemeClr val="tx1"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rIns="914400" rtlCol="0">
            <a:spAutoFit/>
          </a:bodyPr>
          <a:lstStyle/>
          <a:p>
            <a:pPr algn="ctr"/>
            <a:r>
              <a:rPr lang="en-US" sz="2600">
                <a:solidFill>
                  <a:srgbClr val="0F7C10"/>
                </a:solidFill>
                <a:latin typeface="Segoe UI" panose="020B0502040204020203" pitchFamily="34" charset="0"/>
              </a:rPr>
              <a:t>www.translate.it/TZUCR</a:t>
            </a:r>
            <a:endParaRPr lang="ru-RU" sz="2600">
              <a:solidFill>
                <a:srgbClr val="0F7C10"/>
              </a:solidFill>
              <a:latin typeface="Segoe UI" panose="020B0502040204020203" pitchFamily="34" charset="0"/>
            </a:endParaRPr>
          </a:p>
        </p:txBody>
      </p:sp>
      <p:pic>
        <p:nvPicPr>
          <p:cNvPr id="14" name="img_qr">
            <a:extLst>
              <a:ext uri="{FF2B5EF4-FFF2-40B4-BE49-F238E27FC236}">
                <a16:creationId xmlns:a16="http://schemas.microsoft.com/office/drawing/2014/main" id="{0EC90FDE-E9FC-4172-84F7-6EE6BE54A2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90214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404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7" repeatCount="indefinite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  <p:seq concurrent="1" nextAc="seek">
                  <p:cTn id="8" restart="whenNotActive" fill="hold" evtFilter="cancelBubble" nodeType="interactiveSeq">
                    <p:stCondLst>
                      <p:cond evt="onClick" delay="0">
                        <p:tgtEl>
                          <p:spTgt spid="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2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"/>
                      </p:tgtEl>
                    </p:cond>
                  </p:nextCondLst>
                </p:seq>
                <p:seq concurrent="1" nextAc="seek">
                  <p:cTn id="13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4" fill="hold">
                          <p:stCondLst>
                            <p:cond delay="0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1"/>
                      </p:tgtEl>
                    </p:cond>
                  </p:nextCondLst>
                </p:seq>
                <p:seq concurrent="1" nextAc="seek">
                  <p:cTn id="19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1_exit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0" fill="hold">
                          <p:stCondLst>
                            <p:cond delay="0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1_exit"/>
                      </p:tgtEl>
                    </p:cond>
                  </p:nextCondLst>
                </p:seq>
                <p:seq concurrent="1" nextAc="seek">
                  <p:cTn id="25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6" fill="hold">
                          <p:stCondLst>
                            <p:cond delay="0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2"/>
                      </p:tgtEl>
                    </p:cond>
                  </p:nextCondLst>
                </p:seq>
                <p:seq concurrent="1" nextAc="seek">
                  <p:cTn id="31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2_exit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2" fill="hold">
                          <p:stCondLst>
                            <p:cond delay="0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5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2_exit"/>
                      </p:tgtEl>
                    </p:cond>
                  </p:nextCondLst>
                </p:seq>
                <p:seq concurrent="1" nextAc="seek">
                  <p:cTn id="37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8" fill="hold">
                          <p:stCondLst>
                            <p:cond delay="0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3"/>
                      </p:tgtEl>
                    </p:cond>
                  </p:nextCondLst>
                </p:seq>
                <p:seq concurrent="1" nextAc="seek">
                  <p:cTn id="43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3_exit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4" fill="hold">
                          <p:stCondLst>
                            <p:cond delay="0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3_exit"/>
                      </p:tgtEl>
                    </p:cond>
                  </p:nextCondLst>
                </p:seq>
                <p:seq concurrent="1" nextAc="seek">
                  <p:cTn id="49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0" fill="hold">
                          <p:stCondLst>
                            <p:cond delay="0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4"/>
                      </p:tgtEl>
                    </p:cond>
                  </p:nextCondLst>
                </p:seq>
                <p:seq concurrent="1" nextAc="seek">
                  <p:cTn id="55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4_exit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6" fill="hold">
                          <p:stCondLst>
                            <p:cond delay="0"/>
                          </p:stCondLst>
                          <p:childTnLst>
                            <p:par>
                              <p:cTn id="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4_exit"/>
                      </p:tgtEl>
                    </p:cond>
                  </p:nextCondLst>
                </p:seq>
                <p:seq concurrent="1" nextAc="seek">
                  <p:cTn id="61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2" fill="hold">
                          <p:stCondLst>
                            <p:cond delay="0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5"/>
                      </p:tgtEl>
                    </p:cond>
                  </p:nextCondLst>
                </p:seq>
                <p:seq concurrent="1" nextAc="seek">
                  <p:cTn id="67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5_exit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8" fill="hold">
                          <p:stCondLst>
                            <p:cond delay="0"/>
                          </p:stCondLst>
                          <p:childTnLst>
                            <p:par>
                              <p:cTn id="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5_exit"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9" grpId="0" animBg="1"/>
          <p:bldP spid="9" grpId="1" animBg="1"/>
          <p:bldP spid="10" grpId="0" animBg="1"/>
          <p:bldP spid="10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404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7" repeatCount="indefinite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  <p:seq concurrent="1" nextAc="seek">
                  <p:cTn id="8" restart="whenNotActive" fill="hold" evtFilter="cancelBubble" nodeType="interactiveSeq">
                    <p:stCondLst>
                      <p:cond evt="onClick" delay="0">
                        <p:tgtEl>
                          <p:spTgt spid="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2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"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73C18-9CAD-457F-9F7F-017408BBF6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876" y="2902921"/>
            <a:ext cx="4252038" cy="1052158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Возможности </a:t>
            </a:r>
          </a:p>
        </p:txBody>
      </p:sp>
    </p:spTree>
    <p:extLst>
      <p:ext uri="{BB962C8B-B14F-4D97-AF65-F5344CB8AC3E}">
        <p14:creationId xmlns:p14="http://schemas.microsoft.com/office/powerpoint/2010/main" val="1590178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ubtitle 29">
            <a:extLst>
              <a:ext uri="{FF2B5EF4-FFF2-40B4-BE49-F238E27FC236}">
                <a16:creationId xmlns:a16="http://schemas.microsoft.com/office/drawing/2014/main" id="{3EEB3622-3881-4566-BCB0-7753C2616C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6901" y="593871"/>
            <a:ext cx="9144000" cy="824684"/>
          </a:xfrm>
        </p:spPr>
        <p:txBody>
          <a:bodyPr>
            <a:normAutofit fontScale="85000" lnSpcReduction="10000"/>
          </a:bodyPr>
          <a:lstStyle/>
          <a:p>
            <a:r>
              <a:rPr lang="ru-RU" dirty="0"/>
              <a:t>Решение для управления безопасностью неуправляемых устройств </a:t>
            </a:r>
            <a:r>
              <a:rPr lang="en-US" dirty="0"/>
              <a:t>IoT/OT</a:t>
            </a:r>
            <a:r>
              <a:rPr lang="ru-RU" dirty="0"/>
              <a:t> без агентов</a:t>
            </a:r>
          </a:p>
        </p:txBody>
      </p:sp>
      <p:grpSp>
        <p:nvGrpSpPr>
          <p:cNvPr id="3" name="Group 2" descr="IoT/OT Asset Discovery:&#10;What devices do we have &amp; how are they communicating?&#10;">
            <a:extLst>
              <a:ext uri="{FF2B5EF4-FFF2-40B4-BE49-F238E27FC236}">
                <a16:creationId xmlns:a16="http://schemas.microsoft.com/office/drawing/2014/main" id="{1723610C-3810-5D41-86D2-E7B76C6CEDF2}"/>
              </a:ext>
            </a:extLst>
          </p:cNvPr>
          <p:cNvGrpSpPr/>
          <p:nvPr/>
        </p:nvGrpSpPr>
        <p:grpSpPr>
          <a:xfrm>
            <a:off x="584200" y="2026142"/>
            <a:ext cx="5361203" cy="1273454"/>
            <a:chOff x="584200" y="2026142"/>
            <a:chExt cx="5361203" cy="12734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F6EBD01-0E05-43A2-BCA7-DC084FC04E2A}"/>
                </a:ext>
              </a:extLst>
            </p:cNvPr>
            <p:cNvSpPr/>
            <p:nvPr/>
          </p:nvSpPr>
          <p:spPr bwMode="auto">
            <a:xfrm>
              <a:off x="584200" y="2026142"/>
              <a:ext cx="4910593" cy="127345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54864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Обнаружение активов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IoT/OT</a:t>
              </a:r>
            </a:p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sz="1400" dirty="0">
                  <a:solidFill>
                    <a:srgbClr val="000000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Какие у нас есть устройства и как они коммуницируют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?</a:t>
              </a:r>
            </a:p>
          </p:txBody>
        </p:sp>
        <p:grpSp>
          <p:nvGrpSpPr>
            <p:cNvPr id="71" name="Group 70" descr="Spot illustration of a folder.">
              <a:extLst>
                <a:ext uri="{FF2B5EF4-FFF2-40B4-BE49-F238E27FC236}">
                  <a16:creationId xmlns:a16="http://schemas.microsoft.com/office/drawing/2014/main" id="{D8679C3A-4F9E-4B7A-91D8-76362A5C5068}"/>
                </a:ext>
              </a:extLst>
            </p:cNvPr>
            <p:cNvGrpSpPr/>
            <p:nvPr/>
          </p:nvGrpSpPr>
          <p:grpSpPr>
            <a:xfrm>
              <a:off x="5068269" y="2224302"/>
              <a:ext cx="877134" cy="877134"/>
              <a:chOff x="10732254" y="2092075"/>
              <a:chExt cx="877134" cy="877134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D1BDB42-9C1A-4E48-B4EA-1F14A8E9A8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10732254" y="2092075"/>
                <a:ext cx="877134" cy="8771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905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73" name="Group 72" descr="Spot illustration of a folder.">
                <a:extLst>
                  <a:ext uri="{FF2B5EF4-FFF2-40B4-BE49-F238E27FC236}">
                    <a16:creationId xmlns:a16="http://schemas.microsoft.com/office/drawing/2014/main" id="{722A9EE7-2BC8-42A5-BACA-58F81995BA7C}"/>
                  </a:ext>
                </a:extLst>
              </p:cNvPr>
              <p:cNvGrpSpPr/>
              <p:nvPr/>
            </p:nvGrpSpPr>
            <p:grpSpPr>
              <a:xfrm>
                <a:off x="10988308" y="2369250"/>
                <a:ext cx="360085" cy="323834"/>
                <a:chOff x="10988308" y="2380267"/>
                <a:chExt cx="360085" cy="323834"/>
              </a:xfrm>
            </p:grpSpPr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B9C21960-27C8-42DA-8806-7CDF49CD09EB}"/>
                    </a:ext>
                  </a:extLst>
                </p:cNvPr>
                <p:cNvSpPr/>
                <p:nvPr/>
              </p:nvSpPr>
              <p:spPr>
                <a:xfrm>
                  <a:off x="11007563" y="2380267"/>
                  <a:ext cx="322577" cy="243807"/>
                </a:xfrm>
                <a:custGeom>
                  <a:avLst/>
                  <a:gdLst>
                    <a:gd name="connsiteX0" fmla="*/ 317902 w 316905"/>
                    <a:gd name="connsiteY0" fmla="*/ 19973 h 239521"/>
                    <a:gd name="connsiteX1" fmla="*/ 114072 w 316905"/>
                    <a:gd name="connsiteY1" fmla="*/ 19973 h 239521"/>
                    <a:gd name="connsiteX2" fmla="*/ 96332 w 316905"/>
                    <a:gd name="connsiteY2" fmla="*/ 1054 h 239521"/>
                    <a:gd name="connsiteX3" fmla="*/ 1054 w 316905"/>
                    <a:gd name="connsiteY3" fmla="*/ 1054 h 239521"/>
                    <a:gd name="connsiteX4" fmla="*/ 1054 w 316905"/>
                    <a:gd name="connsiteY4" fmla="*/ 241109 h 239521"/>
                    <a:gd name="connsiteX5" fmla="*/ 317902 w 316905"/>
                    <a:gd name="connsiteY5" fmla="*/ 241109 h 239521"/>
                    <a:gd name="connsiteX6" fmla="*/ 317902 w 316905"/>
                    <a:gd name="connsiteY6" fmla="*/ 19973 h 239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16905" h="239521">
                      <a:moveTo>
                        <a:pt x="317902" y="19973"/>
                      </a:moveTo>
                      <a:lnTo>
                        <a:pt x="114072" y="19973"/>
                      </a:lnTo>
                      <a:lnTo>
                        <a:pt x="96332" y="1054"/>
                      </a:lnTo>
                      <a:lnTo>
                        <a:pt x="1054" y="1054"/>
                      </a:lnTo>
                      <a:lnTo>
                        <a:pt x="1054" y="241109"/>
                      </a:lnTo>
                      <a:lnTo>
                        <a:pt x="317902" y="241109"/>
                      </a:lnTo>
                      <a:lnTo>
                        <a:pt x="317902" y="19973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36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2C5A9E4C-57DA-4F11-B78D-F64F0F085881}"/>
                    </a:ext>
                  </a:extLst>
                </p:cNvPr>
                <p:cNvSpPr/>
                <p:nvPr/>
              </p:nvSpPr>
              <p:spPr>
                <a:xfrm>
                  <a:off x="10988308" y="2437790"/>
                  <a:ext cx="360085" cy="266311"/>
                </a:xfrm>
                <a:custGeom>
                  <a:avLst/>
                  <a:gdLst>
                    <a:gd name="connsiteX0" fmla="*/ 354809 w 353755"/>
                    <a:gd name="connsiteY0" fmla="*/ 1054 h 261631"/>
                    <a:gd name="connsiteX1" fmla="*/ 1054 w 353755"/>
                    <a:gd name="connsiteY1" fmla="*/ 1054 h 261631"/>
                    <a:gd name="connsiteX2" fmla="*/ 1054 w 353755"/>
                    <a:gd name="connsiteY2" fmla="*/ 260648 h 261631"/>
                    <a:gd name="connsiteX3" fmla="*/ 354809 w 353755"/>
                    <a:gd name="connsiteY3" fmla="*/ 260648 h 261631"/>
                    <a:gd name="connsiteX4" fmla="*/ 354809 w 353755"/>
                    <a:gd name="connsiteY4" fmla="*/ 1054 h 261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3755" h="261631">
                      <a:moveTo>
                        <a:pt x="354809" y="1054"/>
                      </a:moveTo>
                      <a:lnTo>
                        <a:pt x="1054" y="1054"/>
                      </a:lnTo>
                      <a:lnTo>
                        <a:pt x="1054" y="260648"/>
                      </a:lnTo>
                      <a:lnTo>
                        <a:pt x="354809" y="260648"/>
                      </a:lnTo>
                      <a:lnTo>
                        <a:pt x="354809" y="1054"/>
                      </a:lnTo>
                      <a:close/>
                    </a:path>
                  </a:pathLst>
                </a:custGeom>
                <a:solidFill>
                  <a:srgbClr val="0078D7"/>
                </a:solidFill>
                <a:ln w="36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Right Triangle 75">
                  <a:extLst>
                    <a:ext uri="{FF2B5EF4-FFF2-40B4-BE49-F238E27FC236}">
                      <a16:creationId xmlns:a16="http://schemas.microsoft.com/office/drawing/2014/main" id="{B9DE448A-9BB4-4858-A650-8E7F97BFFCB2}"/>
                    </a:ext>
                  </a:extLst>
                </p:cNvPr>
                <p:cNvSpPr/>
                <p:nvPr/>
              </p:nvSpPr>
              <p:spPr bwMode="auto">
                <a:xfrm rot="5400000">
                  <a:off x="11007685" y="2418412"/>
                  <a:ext cx="243807" cy="282562"/>
                </a:xfrm>
                <a:prstGeom prst="rtTriangle">
                  <a:avLst/>
                </a:prstGeom>
                <a:solidFill>
                  <a:srgbClr val="268CDA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3D787AF-E0D4-8D4F-BC24-5AE7B46DA357}"/>
              </a:ext>
            </a:extLst>
          </p:cNvPr>
          <p:cNvGrpSpPr/>
          <p:nvPr/>
        </p:nvGrpSpPr>
        <p:grpSpPr>
          <a:xfrm>
            <a:off x="584200" y="3510862"/>
            <a:ext cx="5361203" cy="1273454"/>
            <a:chOff x="584200" y="3510862"/>
            <a:chExt cx="5361203" cy="1273454"/>
          </a:xfrm>
        </p:grpSpPr>
        <p:sp>
          <p:nvSpPr>
            <p:cNvPr id="77" name="Rectangle 76" descr="Risk &amp; Vulnerability Management:&#10;What are risks &amp; mitigations impacting &#10;our crown jewel assets?">
              <a:extLst>
                <a:ext uri="{FF2B5EF4-FFF2-40B4-BE49-F238E27FC236}">
                  <a16:creationId xmlns:a16="http://schemas.microsoft.com/office/drawing/2014/main" id="{D79E033D-A40E-4A56-AB06-F9343373DB1A}"/>
                </a:ext>
              </a:extLst>
            </p:cNvPr>
            <p:cNvSpPr/>
            <p:nvPr/>
          </p:nvSpPr>
          <p:spPr bwMode="auto">
            <a:xfrm>
              <a:off x="584200" y="3510862"/>
              <a:ext cx="4910593" cy="127345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54864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Управление рисками и уязвимостями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Какие риски грозят и какие возможны компенсирующие меры для защиты наших самых ценных активов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?</a:t>
              </a:r>
            </a:p>
          </p:txBody>
        </p:sp>
        <p:grpSp>
          <p:nvGrpSpPr>
            <p:cNvPr id="78" name="Group 77" descr="spot illustration of alert sign">
              <a:extLst>
                <a:ext uri="{FF2B5EF4-FFF2-40B4-BE49-F238E27FC236}">
                  <a16:creationId xmlns:a16="http://schemas.microsoft.com/office/drawing/2014/main" id="{215A53C7-EAB2-40E6-8630-8F9568554291}"/>
                </a:ext>
              </a:extLst>
            </p:cNvPr>
            <p:cNvGrpSpPr/>
            <p:nvPr/>
          </p:nvGrpSpPr>
          <p:grpSpPr>
            <a:xfrm>
              <a:off x="5068269" y="3709022"/>
              <a:ext cx="877134" cy="877134"/>
              <a:chOff x="10732254" y="3268466"/>
              <a:chExt cx="877134" cy="877134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50F1F205-6F40-43FC-9759-78ED136A65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10732254" y="3268466"/>
                <a:ext cx="877134" cy="8771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905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80" name="Group 79" descr="spot illustration of alert sign">
                <a:extLst>
                  <a:ext uri="{FF2B5EF4-FFF2-40B4-BE49-F238E27FC236}">
                    <a16:creationId xmlns:a16="http://schemas.microsoft.com/office/drawing/2014/main" id="{0CCA322C-EFB9-4D9B-986F-69C8EED53643}"/>
                  </a:ext>
                </a:extLst>
              </p:cNvPr>
              <p:cNvGrpSpPr/>
              <p:nvPr/>
            </p:nvGrpSpPr>
            <p:grpSpPr>
              <a:xfrm>
                <a:off x="10963263" y="3486213"/>
                <a:ext cx="415118" cy="367080"/>
                <a:chOff x="7032333" y="3347396"/>
                <a:chExt cx="921417" cy="814797"/>
              </a:xfrm>
            </p:grpSpPr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40B032B0-83FD-468E-AFED-3A142EDC2C5E}"/>
                    </a:ext>
                  </a:extLst>
                </p:cNvPr>
                <p:cNvSpPr/>
                <p:nvPr/>
              </p:nvSpPr>
              <p:spPr bwMode="auto">
                <a:xfrm>
                  <a:off x="7032333" y="3347396"/>
                  <a:ext cx="921417" cy="814797"/>
                </a:xfrm>
                <a:custGeom>
                  <a:avLst/>
                  <a:gdLst>
                    <a:gd name="connsiteX0" fmla="*/ 1372823 w 2748036"/>
                    <a:gd name="connsiteY0" fmla="*/ 0 h 2430051"/>
                    <a:gd name="connsiteX1" fmla="*/ 1542006 w 2748036"/>
                    <a:gd name="connsiteY1" fmla="*/ 70078 h 2430051"/>
                    <a:gd name="connsiteX2" fmla="*/ 1561921 w 2748036"/>
                    <a:gd name="connsiteY2" fmla="*/ 94215 h 2430051"/>
                    <a:gd name="connsiteX3" fmla="*/ 1594638 w 2748036"/>
                    <a:gd name="connsiteY3" fmla="*/ 150498 h 2430051"/>
                    <a:gd name="connsiteX4" fmla="*/ 2692641 w 2748036"/>
                    <a:gd name="connsiteY4" fmla="*/ 2039402 h 2430051"/>
                    <a:gd name="connsiteX5" fmla="*/ 2732362 w 2748036"/>
                    <a:gd name="connsiteY5" fmla="*/ 2107735 h 2430051"/>
                    <a:gd name="connsiteX6" fmla="*/ 2743175 w 2748036"/>
                    <a:gd name="connsiteY6" fmla="*/ 2142571 h 2430051"/>
                    <a:gd name="connsiteX7" fmla="*/ 2748036 w 2748036"/>
                    <a:gd name="connsiteY7" fmla="*/ 2190790 h 2430051"/>
                    <a:gd name="connsiteX8" fmla="*/ 2508775 w 2748036"/>
                    <a:gd name="connsiteY8" fmla="*/ 2430051 h 2430051"/>
                    <a:gd name="connsiteX9" fmla="*/ 239261 w 2748036"/>
                    <a:gd name="connsiteY9" fmla="*/ 2430051 h 2430051"/>
                    <a:gd name="connsiteX10" fmla="*/ 0 w 2748036"/>
                    <a:gd name="connsiteY10" fmla="*/ 2190790 h 2430051"/>
                    <a:gd name="connsiteX11" fmla="*/ 4861 w 2748036"/>
                    <a:gd name="connsiteY11" fmla="*/ 2142571 h 2430051"/>
                    <a:gd name="connsiteX12" fmla="*/ 18413 w 2748036"/>
                    <a:gd name="connsiteY12" fmla="*/ 2098912 h 2430051"/>
                    <a:gd name="connsiteX13" fmla="*/ 47307 w 2748036"/>
                    <a:gd name="connsiteY13" fmla="*/ 2049206 h 2430051"/>
                    <a:gd name="connsiteX14" fmla="*/ 1151008 w 2748036"/>
                    <a:gd name="connsiteY14" fmla="*/ 150498 h 2430051"/>
                    <a:gd name="connsiteX15" fmla="*/ 1183725 w 2748036"/>
                    <a:gd name="connsiteY15" fmla="*/ 94215 h 2430051"/>
                    <a:gd name="connsiteX16" fmla="*/ 1203640 w 2748036"/>
                    <a:gd name="connsiteY16" fmla="*/ 70078 h 2430051"/>
                    <a:gd name="connsiteX17" fmla="*/ 1372823 w 2748036"/>
                    <a:gd name="connsiteY17" fmla="*/ 0 h 24300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748036" h="2430051">
                      <a:moveTo>
                        <a:pt x="1372823" y="0"/>
                      </a:moveTo>
                      <a:cubicBezTo>
                        <a:pt x="1438893" y="0"/>
                        <a:pt x="1498708" y="26780"/>
                        <a:pt x="1542006" y="70078"/>
                      </a:cubicBezTo>
                      <a:lnTo>
                        <a:pt x="1561921" y="94215"/>
                      </a:lnTo>
                      <a:lnTo>
                        <a:pt x="1594638" y="150498"/>
                      </a:lnTo>
                      <a:lnTo>
                        <a:pt x="2692641" y="2039402"/>
                      </a:lnTo>
                      <a:lnTo>
                        <a:pt x="2732362" y="2107735"/>
                      </a:lnTo>
                      <a:lnTo>
                        <a:pt x="2743175" y="2142571"/>
                      </a:lnTo>
                      <a:cubicBezTo>
                        <a:pt x="2746362" y="2158146"/>
                        <a:pt x="2748036" y="2174273"/>
                        <a:pt x="2748036" y="2190790"/>
                      </a:cubicBezTo>
                      <a:cubicBezTo>
                        <a:pt x="2748036" y="2322930"/>
                        <a:pt x="2640915" y="2430051"/>
                        <a:pt x="2508775" y="2430051"/>
                      </a:cubicBezTo>
                      <a:lnTo>
                        <a:pt x="239261" y="2430051"/>
                      </a:lnTo>
                      <a:cubicBezTo>
                        <a:pt x="107121" y="2430051"/>
                        <a:pt x="0" y="2322930"/>
                        <a:pt x="0" y="2190790"/>
                      </a:cubicBezTo>
                      <a:cubicBezTo>
                        <a:pt x="0" y="2174273"/>
                        <a:pt x="1674" y="2158146"/>
                        <a:pt x="4861" y="2142571"/>
                      </a:cubicBezTo>
                      <a:lnTo>
                        <a:pt x="18413" y="2098912"/>
                      </a:lnTo>
                      <a:lnTo>
                        <a:pt x="47307" y="2049206"/>
                      </a:lnTo>
                      <a:lnTo>
                        <a:pt x="1151008" y="150498"/>
                      </a:lnTo>
                      <a:lnTo>
                        <a:pt x="1183725" y="94215"/>
                      </a:lnTo>
                      <a:lnTo>
                        <a:pt x="1203640" y="70078"/>
                      </a:lnTo>
                      <a:cubicBezTo>
                        <a:pt x="1246938" y="26780"/>
                        <a:pt x="1306753" y="0"/>
                        <a:pt x="13728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9753E73A-38DE-48F2-A7F9-4192F55FCE8F}"/>
                    </a:ext>
                  </a:extLst>
                </p:cNvPr>
                <p:cNvSpPr/>
                <p:nvPr/>
              </p:nvSpPr>
              <p:spPr bwMode="auto">
                <a:xfrm flipH="1">
                  <a:off x="7450749" y="3596850"/>
                  <a:ext cx="84584" cy="428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40" h="182585">
                      <a:moveTo>
                        <a:pt x="18083" y="148805"/>
                      </a:moveTo>
                      <a:cubicBezTo>
                        <a:pt x="22938" y="148805"/>
                        <a:pt x="27145" y="150480"/>
                        <a:pt x="30703" y="153828"/>
                      </a:cubicBezTo>
                      <a:cubicBezTo>
                        <a:pt x="34261" y="157177"/>
                        <a:pt x="36040" y="161237"/>
                        <a:pt x="36040" y="166009"/>
                      </a:cubicBezTo>
                      <a:cubicBezTo>
                        <a:pt x="36040" y="170613"/>
                        <a:pt x="34261" y="174527"/>
                        <a:pt x="30703" y="177750"/>
                      </a:cubicBezTo>
                      <a:cubicBezTo>
                        <a:pt x="27145" y="180973"/>
                        <a:pt x="22938" y="182585"/>
                        <a:pt x="18083" y="182585"/>
                      </a:cubicBezTo>
                      <a:cubicBezTo>
                        <a:pt x="13060" y="182585"/>
                        <a:pt x="8790" y="180973"/>
                        <a:pt x="5274" y="177750"/>
                      </a:cubicBezTo>
                      <a:cubicBezTo>
                        <a:pt x="1758" y="174527"/>
                        <a:pt x="0" y="170613"/>
                        <a:pt x="0" y="166009"/>
                      </a:cubicBezTo>
                      <a:cubicBezTo>
                        <a:pt x="0" y="161237"/>
                        <a:pt x="1758" y="157177"/>
                        <a:pt x="5274" y="153828"/>
                      </a:cubicBezTo>
                      <a:cubicBezTo>
                        <a:pt x="8790" y="150480"/>
                        <a:pt x="13060" y="148805"/>
                        <a:pt x="18083" y="148805"/>
                      </a:cubicBezTo>
                      <a:close/>
                      <a:moveTo>
                        <a:pt x="2512" y="0"/>
                      </a:moveTo>
                      <a:lnTo>
                        <a:pt x="32021" y="0"/>
                      </a:lnTo>
                      <a:lnTo>
                        <a:pt x="29635" y="127081"/>
                      </a:lnTo>
                      <a:lnTo>
                        <a:pt x="5776" y="12708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grpSp>
        <p:nvGrpSpPr>
          <p:cNvPr id="25" name="Group 24" descr="Continuous IoT/OT Threat Monitoring,&#10;Incident Response &amp; Threat Intelligence:&#10;How do we detect &amp; respond to IoT/OT threats in our network?">
            <a:extLst>
              <a:ext uri="{FF2B5EF4-FFF2-40B4-BE49-F238E27FC236}">
                <a16:creationId xmlns:a16="http://schemas.microsoft.com/office/drawing/2014/main" id="{99EFACE8-8203-3649-B437-4396160C6CC5}"/>
              </a:ext>
            </a:extLst>
          </p:cNvPr>
          <p:cNvGrpSpPr/>
          <p:nvPr/>
        </p:nvGrpSpPr>
        <p:grpSpPr>
          <a:xfrm>
            <a:off x="584200" y="4995583"/>
            <a:ext cx="5361203" cy="1273454"/>
            <a:chOff x="584200" y="4995583"/>
            <a:chExt cx="5361203" cy="1273454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E0B561A-8672-41E4-ADB2-8D6760C4D21F}"/>
                </a:ext>
              </a:extLst>
            </p:cNvPr>
            <p:cNvSpPr/>
            <p:nvPr/>
          </p:nvSpPr>
          <p:spPr bwMode="auto">
            <a:xfrm>
              <a:off x="584200" y="4995583"/>
              <a:ext cx="4910593" cy="127345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54864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Постоянный мониторинг угроз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IoT/OT,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lang="ru-RU" sz="1600" dirty="0">
                  <a:solidFill>
                    <a:srgbClr val="0078D4"/>
                  </a:solidFill>
                  <a:latin typeface="Segoe UI Semibold"/>
                  <a:cs typeface="Segoe UI" pitchFamily="34" charset="0"/>
                </a:rPr>
                <a:t>реагирование</a:t>
              </a:r>
              <a:r>
                <a: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 и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Threat Intelligence</a:t>
              </a:r>
            </a:p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Как мы обнаруживаем и реагируем на угрозы технологическим сетям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?</a:t>
              </a:r>
            </a:p>
          </p:txBody>
        </p:sp>
        <p:grpSp>
          <p:nvGrpSpPr>
            <p:cNvPr id="84" name="Group 83" descr="spot illustration of a radar.">
              <a:extLst>
                <a:ext uri="{FF2B5EF4-FFF2-40B4-BE49-F238E27FC236}">
                  <a16:creationId xmlns:a16="http://schemas.microsoft.com/office/drawing/2014/main" id="{2E9AB689-84D6-4CA8-B477-532F283B3695}"/>
                </a:ext>
              </a:extLst>
            </p:cNvPr>
            <p:cNvGrpSpPr/>
            <p:nvPr/>
          </p:nvGrpSpPr>
          <p:grpSpPr>
            <a:xfrm>
              <a:off x="5068269" y="5193743"/>
              <a:ext cx="877134" cy="877134"/>
              <a:chOff x="10732254" y="4444857"/>
              <a:chExt cx="877134" cy="877134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5CDF02F0-1E18-44DA-8E50-824BCCC76F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10732254" y="4444857"/>
                <a:ext cx="877134" cy="8771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905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86" name="Group 4" descr="spot illustration of a radar.">
                <a:extLst>
                  <a:ext uri="{FF2B5EF4-FFF2-40B4-BE49-F238E27FC236}">
                    <a16:creationId xmlns:a16="http://schemas.microsoft.com/office/drawing/2014/main" id="{3A0A987F-787C-42AE-9130-601C4521135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964665" y="4664193"/>
                <a:ext cx="441808" cy="438462"/>
                <a:chOff x="6934" y="2962"/>
                <a:chExt cx="264" cy="262"/>
              </a:xfrm>
            </p:grpSpPr>
            <p:sp>
              <p:nvSpPr>
                <p:cNvPr id="87" name="Freeform 5">
                  <a:extLst>
                    <a:ext uri="{FF2B5EF4-FFF2-40B4-BE49-F238E27FC236}">
                      <a16:creationId xmlns:a16="http://schemas.microsoft.com/office/drawing/2014/main" id="{93CF972C-FC08-4351-9A9B-19E4F6F2A4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19" y="3046"/>
                  <a:ext cx="89" cy="94"/>
                </a:xfrm>
                <a:custGeom>
                  <a:avLst/>
                  <a:gdLst>
                    <a:gd name="T0" fmla="*/ 39 w 143"/>
                    <a:gd name="T1" fmla="*/ 49 h 152"/>
                    <a:gd name="T2" fmla="*/ 39 w 143"/>
                    <a:gd name="T3" fmla="*/ 49 h 152"/>
                    <a:gd name="T4" fmla="*/ 50 w 143"/>
                    <a:gd name="T5" fmla="*/ 39 h 152"/>
                    <a:gd name="T6" fmla="*/ 63 w 143"/>
                    <a:gd name="T7" fmla="*/ 33 h 152"/>
                    <a:gd name="T8" fmla="*/ 93 w 143"/>
                    <a:gd name="T9" fmla="*/ 3 h 152"/>
                    <a:gd name="T10" fmla="*/ 84 w 143"/>
                    <a:gd name="T11" fmla="*/ 1 h 152"/>
                    <a:gd name="T12" fmla="*/ 76 w 143"/>
                    <a:gd name="T13" fmla="*/ 0 h 152"/>
                    <a:gd name="T14" fmla="*/ 46 w 143"/>
                    <a:gd name="T15" fmla="*/ 6 h 152"/>
                    <a:gd name="T16" fmla="*/ 22 w 143"/>
                    <a:gd name="T17" fmla="*/ 23 h 152"/>
                    <a:gd name="T18" fmla="*/ 6 w 143"/>
                    <a:gd name="T19" fmla="*/ 47 h 152"/>
                    <a:gd name="T20" fmla="*/ 0 w 143"/>
                    <a:gd name="T21" fmla="*/ 76 h 152"/>
                    <a:gd name="T22" fmla="*/ 6 w 143"/>
                    <a:gd name="T23" fmla="*/ 106 h 152"/>
                    <a:gd name="T24" fmla="*/ 22 w 143"/>
                    <a:gd name="T25" fmla="*/ 130 h 152"/>
                    <a:gd name="T26" fmla="*/ 46 w 143"/>
                    <a:gd name="T27" fmla="*/ 146 h 152"/>
                    <a:gd name="T28" fmla="*/ 76 w 143"/>
                    <a:gd name="T29" fmla="*/ 152 h 152"/>
                    <a:gd name="T30" fmla="*/ 96 w 143"/>
                    <a:gd name="T31" fmla="*/ 149 h 152"/>
                    <a:gd name="T32" fmla="*/ 115 w 143"/>
                    <a:gd name="T33" fmla="*/ 141 h 152"/>
                    <a:gd name="T34" fmla="*/ 131 w 143"/>
                    <a:gd name="T35" fmla="*/ 127 h 152"/>
                    <a:gd name="T36" fmla="*/ 143 w 143"/>
                    <a:gd name="T37" fmla="*/ 110 h 152"/>
                    <a:gd name="T38" fmla="*/ 116 w 143"/>
                    <a:gd name="T39" fmla="*/ 96 h 152"/>
                    <a:gd name="T40" fmla="*/ 99 w 143"/>
                    <a:gd name="T41" fmla="*/ 115 h 152"/>
                    <a:gd name="T42" fmla="*/ 76 w 143"/>
                    <a:gd name="T43" fmla="*/ 122 h 152"/>
                    <a:gd name="T44" fmla="*/ 58 w 143"/>
                    <a:gd name="T45" fmla="*/ 118 h 152"/>
                    <a:gd name="T46" fmla="*/ 44 w 143"/>
                    <a:gd name="T47" fmla="*/ 108 h 152"/>
                    <a:gd name="T48" fmla="*/ 34 w 143"/>
                    <a:gd name="T49" fmla="*/ 94 h 152"/>
                    <a:gd name="T50" fmla="*/ 30 w 143"/>
                    <a:gd name="T51" fmla="*/ 76 h 152"/>
                    <a:gd name="T52" fmla="*/ 33 w 143"/>
                    <a:gd name="T53" fmla="*/ 62 h 152"/>
                    <a:gd name="T54" fmla="*/ 39 w 143"/>
                    <a:gd name="T55" fmla="*/ 49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43" h="152">
                      <a:moveTo>
                        <a:pt x="39" y="49"/>
                      </a:moveTo>
                      <a:lnTo>
                        <a:pt x="39" y="49"/>
                      </a:lnTo>
                      <a:cubicBezTo>
                        <a:pt x="42" y="45"/>
                        <a:pt x="46" y="42"/>
                        <a:pt x="50" y="39"/>
                      </a:cubicBezTo>
                      <a:cubicBezTo>
                        <a:pt x="54" y="36"/>
                        <a:pt x="58" y="34"/>
                        <a:pt x="63" y="33"/>
                      </a:cubicBezTo>
                      <a:lnTo>
                        <a:pt x="93" y="3"/>
                      </a:lnTo>
                      <a:cubicBezTo>
                        <a:pt x="90" y="2"/>
                        <a:pt x="87" y="1"/>
                        <a:pt x="84" y="1"/>
                      </a:cubicBezTo>
                      <a:cubicBezTo>
                        <a:pt x="81" y="1"/>
                        <a:pt x="79" y="0"/>
                        <a:pt x="76" y="0"/>
                      </a:cubicBezTo>
                      <a:cubicBezTo>
                        <a:pt x="65" y="0"/>
                        <a:pt x="55" y="2"/>
                        <a:pt x="46" y="6"/>
                      </a:cubicBezTo>
                      <a:cubicBezTo>
                        <a:pt x="37" y="10"/>
                        <a:pt x="29" y="16"/>
                        <a:pt x="22" y="23"/>
                      </a:cubicBezTo>
                      <a:cubicBezTo>
                        <a:pt x="15" y="30"/>
                        <a:pt x="10" y="38"/>
                        <a:pt x="6" y="47"/>
                      </a:cubicBezTo>
                      <a:cubicBezTo>
                        <a:pt x="2" y="56"/>
                        <a:pt x="0" y="66"/>
                        <a:pt x="0" y="76"/>
                      </a:cubicBezTo>
                      <a:cubicBezTo>
                        <a:pt x="0" y="87"/>
                        <a:pt x="2" y="96"/>
                        <a:pt x="6" y="106"/>
                      </a:cubicBezTo>
                      <a:cubicBezTo>
                        <a:pt x="10" y="115"/>
                        <a:pt x="15" y="123"/>
                        <a:pt x="22" y="130"/>
                      </a:cubicBezTo>
                      <a:cubicBezTo>
                        <a:pt x="29" y="137"/>
                        <a:pt x="37" y="142"/>
                        <a:pt x="46" y="146"/>
                      </a:cubicBezTo>
                      <a:cubicBezTo>
                        <a:pt x="55" y="150"/>
                        <a:pt x="65" y="152"/>
                        <a:pt x="76" y="152"/>
                      </a:cubicBezTo>
                      <a:cubicBezTo>
                        <a:pt x="83" y="152"/>
                        <a:pt x="90" y="151"/>
                        <a:pt x="96" y="149"/>
                      </a:cubicBezTo>
                      <a:cubicBezTo>
                        <a:pt x="103" y="147"/>
                        <a:pt x="109" y="144"/>
                        <a:pt x="115" y="141"/>
                      </a:cubicBezTo>
                      <a:cubicBezTo>
                        <a:pt x="121" y="137"/>
                        <a:pt x="126" y="133"/>
                        <a:pt x="131" y="127"/>
                      </a:cubicBezTo>
                      <a:cubicBezTo>
                        <a:pt x="136" y="122"/>
                        <a:pt x="140" y="116"/>
                        <a:pt x="143" y="110"/>
                      </a:cubicBezTo>
                      <a:lnTo>
                        <a:pt x="116" y="96"/>
                      </a:lnTo>
                      <a:cubicBezTo>
                        <a:pt x="112" y="104"/>
                        <a:pt x="107" y="110"/>
                        <a:pt x="99" y="115"/>
                      </a:cubicBezTo>
                      <a:cubicBezTo>
                        <a:pt x="92" y="119"/>
                        <a:pt x="84" y="122"/>
                        <a:pt x="76" y="122"/>
                      </a:cubicBezTo>
                      <a:cubicBezTo>
                        <a:pt x="69" y="122"/>
                        <a:pt x="63" y="120"/>
                        <a:pt x="58" y="118"/>
                      </a:cubicBezTo>
                      <a:cubicBezTo>
                        <a:pt x="53" y="116"/>
                        <a:pt x="48" y="112"/>
                        <a:pt x="44" y="108"/>
                      </a:cubicBezTo>
                      <a:cubicBezTo>
                        <a:pt x="39" y="104"/>
                        <a:pt x="36" y="99"/>
                        <a:pt x="34" y="94"/>
                      </a:cubicBezTo>
                      <a:cubicBezTo>
                        <a:pt x="31" y="88"/>
                        <a:pt x="30" y="82"/>
                        <a:pt x="30" y="76"/>
                      </a:cubicBezTo>
                      <a:cubicBezTo>
                        <a:pt x="30" y="71"/>
                        <a:pt x="31" y="66"/>
                        <a:pt x="33" y="62"/>
                      </a:cubicBezTo>
                      <a:cubicBezTo>
                        <a:pt x="34" y="57"/>
                        <a:pt x="36" y="53"/>
                        <a:pt x="39" y="49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" name="Freeform 6">
                  <a:extLst>
                    <a:ext uri="{FF2B5EF4-FFF2-40B4-BE49-F238E27FC236}">
                      <a16:creationId xmlns:a16="http://schemas.microsoft.com/office/drawing/2014/main" id="{B2A99363-9CFF-4E82-9AFA-33AC7FC127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34" y="2962"/>
                  <a:ext cx="250" cy="262"/>
                </a:xfrm>
                <a:custGeom>
                  <a:avLst/>
                  <a:gdLst>
                    <a:gd name="T0" fmla="*/ 350 w 403"/>
                    <a:gd name="T1" fmla="*/ 338 h 425"/>
                    <a:gd name="T2" fmla="*/ 350 w 403"/>
                    <a:gd name="T3" fmla="*/ 338 h 425"/>
                    <a:gd name="T4" fmla="*/ 311 w 403"/>
                    <a:gd name="T5" fmla="*/ 371 h 425"/>
                    <a:gd name="T6" fmla="*/ 264 w 403"/>
                    <a:gd name="T7" fmla="*/ 392 h 425"/>
                    <a:gd name="T8" fmla="*/ 213 w 403"/>
                    <a:gd name="T9" fmla="*/ 399 h 425"/>
                    <a:gd name="T10" fmla="*/ 163 w 403"/>
                    <a:gd name="T11" fmla="*/ 392 h 425"/>
                    <a:gd name="T12" fmla="*/ 119 w 403"/>
                    <a:gd name="T13" fmla="*/ 373 h 425"/>
                    <a:gd name="T14" fmla="*/ 81 w 403"/>
                    <a:gd name="T15" fmla="*/ 344 h 425"/>
                    <a:gd name="T16" fmla="*/ 52 w 403"/>
                    <a:gd name="T17" fmla="*/ 306 h 425"/>
                    <a:gd name="T18" fmla="*/ 33 w 403"/>
                    <a:gd name="T19" fmla="*/ 262 h 425"/>
                    <a:gd name="T20" fmla="*/ 26 w 403"/>
                    <a:gd name="T21" fmla="*/ 212 h 425"/>
                    <a:gd name="T22" fmla="*/ 33 w 403"/>
                    <a:gd name="T23" fmla="*/ 163 h 425"/>
                    <a:gd name="T24" fmla="*/ 52 w 403"/>
                    <a:gd name="T25" fmla="*/ 118 h 425"/>
                    <a:gd name="T26" fmla="*/ 81 w 403"/>
                    <a:gd name="T27" fmla="*/ 80 h 425"/>
                    <a:gd name="T28" fmla="*/ 119 w 403"/>
                    <a:gd name="T29" fmla="*/ 51 h 425"/>
                    <a:gd name="T30" fmla="*/ 163 w 403"/>
                    <a:gd name="T31" fmla="*/ 32 h 425"/>
                    <a:gd name="T32" fmla="*/ 213 w 403"/>
                    <a:gd name="T33" fmla="*/ 26 h 425"/>
                    <a:gd name="T34" fmla="*/ 265 w 403"/>
                    <a:gd name="T35" fmla="*/ 33 h 425"/>
                    <a:gd name="T36" fmla="*/ 313 w 403"/>
                    <a:gd name="T37" fmla="*/ 55 h 425"/>
                    <a:gd name="T38" fmla="*/ 332 w 403"/>
                    <a:gd name="T39" fmla="*/ 36 h 425"/>
                    <a:gd name="T40" fmla="*/ 275 w 403"/>
                    <a:gd name="T41" fmla="*/ 8 h 425"/>
                    <a:gd name="T42" fmla="*/ 213 w 403"/>
                    <a:gd name="T43" fmla="*/ 0 h 425"/>
                    <a:gd name="T44" fmla="*/ 156 w 403"/>
                    <a:gd name="T45" fmla="*/ 6 h 425"/>
                    <a:gd name="T46" fmla="*/ 105 w 403"/>
                    <a:gd name="T47" fmla="*/ 28 h 425"/>
                    <a:gd name="T48" fmla="*/ 62 w 403"/>
                    <a:gd name="T49" fmla="*/ 61 h 425"/>
                    <a:gd name="T50" fmla="*/ 29 w 403"/>
                    <a:gd name="T51" fmla="*/ 105 h 425"/>
                    <a:gd name="T52" fmla="*/ 7 w 403"/>
                    <a:gd name="T53" fmla="*/ 156 h 425"/>
                    <a:gd name="T54" fmla="*/ 0 w 403"/>
                    <a:gd name="T55" fmla="*/ 212 h 425"/>
                    <a:gd name="T56" fmla="*/ 7 w 403"/>
                    <a:gd name="T57" fmla="*/ 269 h 425"/>
                    <a:gd name="T58" fmla="*/ 29 w 403"/>
                    <a:gd name="T59" fmla="*/ 320 h 425"/>
                    <a:gd name="T60" fmla="*/ 62 w 403"/>
                    <a:gd name="T61" fmla="*/ 363 h 425"/>
                    <a:gd name="T62" fmla="*/ 105 w 403"/>
                    <a:gd name="T63" fmla="*/ 396 h 425"/>
                    <a:gd name="T64" fmla="*/ 156 w 403"/>
                    <a:gd name="T65" fmla="*/ 418 h 425"/>
                    <a:gd name="T66" fmla="*/ 213 w 403"/>
                    <a:gd name="T67" fmla="*/ 425 h 425"/>
                    <a:gd name="T68" fmla="*/ 272 w 403"/>
                    <a:gd name="T69" fmla="*/ 417 h 425"/>
                    <a:gd name="T70" fmla="*/ 325 w 403"/>
                    <a:gd name="T71" fmla="*/ 393 h 425"/>
                    <a:gd name="T72" fmla="*/ 370 w 403"/>
                    <a:gd name="T73" fmla="*/ 356 h 425"/>
                    <a:gd name="T74" fmla="*/ 403 w 403"/>
                    <a:gd name="T75" fmla="*/ 307 h 425"/>
                    <a:gd name="T76" fmla="*/ 379 w 403"/>
                    <a:gd name="T77" fmla="*/ 295 h 425"/>
                    <a:gd name="T78" fmla="*/ 350 w 403"/>
                    <a:gd name="T79" fmla="*/ 338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03" h="425">
                      <a:moveTo>
                        <a:pt x="350" y="338"/>
                      </a:moveTo>
                      <a:lnTo>
                        <a:pt x="350" y="338"/>
                      </a:lnTo>
                      <a:cubicBezTo>
                        <a:pt x="338" y="351"/>
                        <a:pt x="325" y="362"/>
                        <a:pt x="311" y="371"/>
                      </a:cubicBezTo>
                      <a:cubicBezTo>
                        <a:pt x="296" y="380"/>
                        <a:pt x="281" y="387"/>
                        <a:pt x="264" y="392"/>
                      </a:cubicBezTo>
                      <a:cubicBezTo>
                        <a:pt x="247" y="396"/>
                        <a:pt x="230" y="399"/>
                        <a:pt x="213" y="399"/>
                      </a:cubicBezTo>
                      <a:cubicBezTo>
                        <a:pt x="195" y="399"/>
                        <a:pt x="179" y="397"/>
                        <a:pt x="163" y="392"/>
                      </a:cubicBezTo>
                      <a:cubicBezTo>
                        <a:pt x="147" y="388"/>
                        <a:pt x="132" y="381"/>
                        <a:pt x="119" y="373"/>
                      </a:cubicBezTo>
                      <a:cubicBezTo>
                        <a:pt x="105" y="365"/>
                        <a:pt x="92" y="355"/>
                        <a:pt x="81" y="344"/>
                      </a:cubicBezTo>
                      <a:cubicBezTo>
                        <a:pt x="70" y="333"/>
                        <a:pt x="60" y="320"/>
                        <a:pt x="52" y="306"/>
                      </a:cubicBezTo>
                      <a:cubicBezTo>
                        <a:pt x="44" y="292"/>
                        <a:pt x="37" y="278"/>
                        <a:pt x="33" y="262"/>
                      </a:cubicBezTo>
                      <a:cubicBezTo>
                        <a:pt x="28" y="246"/>
                        <a:pt x="26" y="229"/>
                        <a:pt x="26" y="212"/>
                      </a:cubicBezTo>
                      <a:cubicBezTo>
                        <a:pt x="26" y="195"/>
                        <a:pt x="28" y="179"/>
                        <a:pt x="33" y="163"/>
                      </a:cubicBezTo>
                      <a:cubicBezTo>
                        <a:pt x="37" y="147"/>
                        <a:pt x="44" y="132"/>
                        <a:pt x="52" y="118"/>
                      </a:cubicBezTo>
                      <a:cubicBezTo>
                        <a:pt x="60" y="104"/>
                        <a:pt x="70" y="92"/>
                        <a:pt x="81" y="80"/>
                      </a:cubicBezTo>
                      <a:cubicBezTo>
                        <a:pt x="92" y="69"/>
                        <a:pt x="105" y="59"/>
                        <a:pt x="119" y="51"/>
                      </a:cubicBezTo>
                      <a:cubicBezTo>
                        <a:pt x="132" y="43"/>
                        <a:pt x="147" y="37"/>
                        <a:pt x="163" y="32"/>
                      </a:cubicBezTo>
                      <a:cubicBezTo>
                        <a:pt x="179" y="28"/>
                        <a:pt x="196" y="26"/>
                        <a:pt x="213" y="26"/>
                      </a:cubicBezTo>
                      <a:cubicBezTo>
                        <a:pt x="230" y="26"/>
                        <a:pt x="248" y="28"/>
                        <a:pt x="265" y="33"/>
                      </a:cubicBezTo>
                      <a:cubicBezTo>
                        <a:pt x="282" y="38"/>
                        <a:pt x="298" y="46"/>
                        <a:pt x="313" y="55"/>
                      </a:cubicBezTo>
                      <a:lnTo>
                        <a:pt x="332" y="36"/>
                      </a:lnTo>
                      <a:cubicBezTo>
                        <a:pt x="314" y="24"/>
                        <a:pt x="295" y="15"/>
                        <a:pt x="275" y="8"/>
                      </a:cubicBezTo>
                      <a:cubicBezTo>
                        <a:pt x="255" y="3"/>
                        <a:pt x="234" y="0"/>
                        <a:pt x="213" y="0"/>
                      </a:cubicBezTo>
                      <a:cubicBezTo>
                        <a:pt x="193" y="0"/>
                        <a:pt x="174" y="2"/>
                        <a:pt x="156" y="6"/>
                      </a:cubicBezTo>
                      <a:cubicBezTo>
                        <a:pt x="138" y="12"/>
                        <a:pt x="121" y="19"/>
                        <a:pt x="105" y="28"/>
                      </a:cubicBezTo>
                      <a:cubicBezTo>
                        <a:pt x="89" y="37"/>
                        <a:pt x="75" y="48"/>
                        <a:pt x="62" y="61"/>
                      </a:cubicBezTo>
                      <a:cubicBezTo>
                        <a:pt x="49" y="74"/>
                        <a:pt x="38" y="89"/>
                        <a:pt x="29" y="105"/>
                      </a:cubicBezTo>
                      <a:cubicBezTo>
                        <a:pt x="19" y="121"/>
                        <a:pt x="12" y="137"/>
                        <a:pt x="7" y="156"/>
                      </a:cubicBezTo>
                      <a:cubicBezTo>
                        <a:pt x="2" y="174"/>
                        <a:pt x="0" y="193"/>
                        <a:pt x="0" y="212"/>
                      </a:cubicBezTo>
                      <a:cubicBezTo>
                        <a:pt x="0" y="232"/>
                        <a:pt x="2" y="251"/>
                        <a:pt x="7" y="269"/>
                      </a:cubicBezTo>
                      <a:cubicBezTo>
                        <a:pt x="12" y="287"/>
                        <a:pt x="19" y="304"/>
                        <a:pt x="29" y="320"/>
                      </a:cubicBezTo>
                      <a:cubicBezTo>
                        <a:pt x="38" y="336"/>
                        <a:pt x="49" y="350"/>
                        <a:pt x="62" y="363"/>
                      </a:cubicBezTo>
                      <a:cubicBezTo>
                        <a:pt x="75" y="376"/>
                        <a:pt x="89" y="387"/>
                        <a:pt x="105" y="396"/>
                      </a:cubicBezTo>
                      <a:cubicBezTo>
                        <a:pt x="121" y="406"/>
                        <a:pt x="138" y="413"/>
                        <a:pt x="156" y="418"/>
                      </a:cubicBezTo>
                      <a:cubicBezTo>
                        <a:pt x="174" y="423"/>
                        <a:pt x="193" y="425"/>
                        <a:pt x="213" y="425"/>
                      </a:cubicBezTo>
                      <a:cubicBezTo>
                        <a:pt x="233" y="425"/>
                        <a:pt x="253" y="423"/>
                        <a:pt x="272" y="417"/>
                      </a:cubicBezTo>
                      <a:cubicBezTo>
                        <a:pt x="291" y="411"/>
                        <a:pt x="308" y="403"/>
                        <a:pt x="325" y="393"/>
                      </a:cubicBezTo>
                      <a:cubicBezTo>
                        <a:pt x="341" y="383"/>
                        <a:pt x="356" y="370"/>
                        <a:pt x="370" y="356"/>
                      </a:cubicBezTo>
                      <a:cubicBezTo>
                        <a:pt x="383" y="341"/>
                        <a:pt x="394" y="325"/>
                        <a:pt x="403" y="307"/>
                      </a:cubicBezTo>
                      <a:lnTo>
                        <a:pt x="379" y="295"/>
                      </a:lnTo>
                      <a:cubicBezTo>
                        <a:pt x="371" y="311"/>
                        <a:pt x="362" y="325"/>
                        <a:pt x="350" y="338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Freeform 7">
                  <a:extLst>
                    <a:ext uri="{FF2B5EF4-FFF2-40B4-BE49-F238E27FC236}">
                      <a16:creationId xmlns:a16="http://schemas.microsoft.com/office/drawing/2014/main" id="{3062E49E-C9C4-457E-BE33-3D919ABB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74" y="3001"/>
                  <a:ext cx="174" cy="183"/>
                </a:xfrm>
                <a:custGeom>
                  <a:avLst/>
                  <a:gdLst>
                    <a:gd name="T0" fmla="*/ 199 w 281"/>
                    <a:gd name="T1" fmla="*/ 41 h 296"/>
                    <a:gd name="T2" fmla="*/ 199 w 281"/>
                    <a:gd name="T3" fmla="*/ 41 h 296"/>
                    <a:gd name="T4" fmla="*/ 221 w 281"/>
                    <a:gd name="T5" fmla="*/ 19 h 296"/>
                    <a:gd name="T6" fmla="*/ 186 w 281"/>
                    <a:gd name="T7" fmla="*/ 5 h 296"/>
                    <a:gd name="T8" fmla="*/ 149 w 281"/>
                    <a:gd name="T9" fmla="*/ 0 h 296"/>
                    <a:gd name="T10" fmla="*/ 109 w 281"/>
                    <a:gd name="T11" fmla="*/ 5 h 296"/>
                    <a:gd name="T12" fmla="*/ 74 w 281"/>
                    <a:gd name="T13" fmla="*/ 20 h 296"/>
                    <a:gd name="T14" fmla="*/ 44 w 281"/>
                    <a:gd name="T15" fmla="*/ 43 h 296"/>
                    <a:gd name="T16" fmla="*/ 21 w 281"/>
                    <a:gd name="T17" fmla="*/ 73 h 296"/>
                    <a:gd name="T18" fmla="*/ 6 w 281"/>
                    <a:gd name="T19" fmla="*/ 109 h 296"/>
                    <a:gd name="T20" fmla="*/ 0 w 281"/>
                    <a:gd name="T21" fmla="*/ 148 h 296"/>
                    <a:gd name="T22" fmla="*/ 6 w 281"/>
                    <a:gd name="T23" fmla="*/ 188 h 296"/>
                    <a:gd name="T24" fmla="*/ 21 w 281"/>
                    <a:gd name="T25" fmla="*/ 223 h 296"/>
                    <a:gd name="T26" fmla="*/ 44 w 281"/>
                    <a:gd name="T27" fmla="*/ 253 h 296"/>
                    <a:gd name="T28" fmla="*/ 74 w 281"/>
                    <a:gd name="T29" fmla="*/ 276 h 296"/>
                    <a:gd name="T30" fmla="*/ 109 w 281"/>
                    <a:gd name="T31" fmla="*/ 291 h 296"/>
                    <a:gd name="T32" fmla="*/ 149 w 281"/>
                    <a:gd name="T33" fmla="*/ 296 h 296"/>
                    <a:gd name="T34" fmla="*/ 189 w 281"/>
                    <a:gd name="T35" fmla="*/ 290 h 296"/>
                    <a:gd name="T36" fmla="*/ 226 w 281"/>
                    <a:gd name="T37" fmla="*/ 274 h 296"/>
                    <a:gd name="T38" fmla="*/ 258 w 281"/>
                    <a:gd name="T39" fmla="*/ 248 h 296"/>
                    <a:gd name="T40" fmla="*/ 281 w 281"/>
                    <a:gd name="T41" fmla="*/ 214 h 296"/>
                    <a:gd name="T42" fmla="*/ 254 w 281"/>
                    <a:gd name="T43" fmla="*/ 201 h 296"/>
                    <a:gd name="T44" fmla="*/ 235 w 281"/>
                    <a:gd name="T45" fmla="*/ 228 h 296"/>
                    <a:gd name="T46" fmla="*/ 211 w 281"/>
                    <a:gd name="T47" fmla="*/ 249 h 296"/>
                    <a:gd name="T48" fmla="*/ 181 w 281"/>
                    <a:gd name="T49" fmla="*/ 262 h 296"/>
                    <a:gd name="T50" fmla="*/ 149 w 281"/>
                    <a:gd name="T51" fmla="*/ 267 h 296"/>
                    <a:gd name="T52" fmla="*/ 102 w 281"/>
                    <a:gd name="T53" fmla="*/ 257 h 296"/>
                    <a:gd name="T54" fmla="*/ 65 w 281"/>
                    <a:gd name="T55" fmla="*/ 232 h 296"/>
                    <a:gd name="T56" fmla="*/ 39 w 281"/>
                    <a:gd name="T57" fmla="*/ 194 h 296"/>
                    <a:gd name="T58" fmla="*/ 30 w 281"/>
                    <a:gd name="T59" fmla="*/ 148 h 296"/>
                    <a:gd name="T60" fmla="*/ 39 w 281"/>
                    <a:gd name="T61" fmla="*/ 102 h 296"/>
                    <a:gd name="T62" fmla="*/ 65 w 281"/>
                    <a:gd name="T63" fmla="*/ 64 h 296"/>
                    <a:gd name="T64" fmla="*/ 102 w 281"/>
                    <a:gd name="T65" fmla="*/ 39 h 296"/>
                    <a:gd name="T66" fmla="*/ 149 w 281"/>
                    <a:gd name="T67" fmla="*/ 30 h 296"/>
                    <a:gd name="T68" fmla="*/ 174 w 281"/>
                    <a:gd name="T69" fmla="*/ 33 h 296"/>
                    <a:gd name="T70" fmla="*/ 199 w 281"/>
                    <a:gd name="T71" fmla="*/ 41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281" h="296">
                      <a:moveTo>
                        <a:pt x="199" y="41"/>
                      </a:moveTo>
                      <a:lnTo>
                        <a:pt x="199" y="41"/>
                      </a:lnTo>
                      <a:lnTo>
                        <a:pt x="221" y="19"/>
                      </a:lnTo>
                      <a:cubicBezTo>
                        <a:pt x="210" y="13"/>
                        <a:pt x="198" y="8"/>
                        <a:pt x="186" y="5"/>
                      </a:cubicBezTo>
                      <a:cubicBezTo>
                        <a:pt x="174" y="2"/>
                        <a:pt x="161" y="0"/>
                        <a:pt x="149" y="0"/>
                      </a:cubicBezTo>
                      <a:cubicBezTo>
                        <a:pt x="135" y="0"/>
                        <a:pt x="122" y="2"/>
                        <a:pt x="109" y="5"/>
                      </a:cubicBezTo>
                      <a:cubicBezTo>
                        <a:pt x="97" y="9"/>
                        <a:pt x="85" y="14"/>
                        <a:pt x="74" y="20"/>
                      </a:cubicBezTo>
                      <a:cubicBezTo>
                        <a:pt x="63" y="27"/>
                        <a:pt x="53" y="35"/>
                        <a:pt x="44" y="43"/>
                      </a:cubicBezTo>
                      <a:cubicBezTo>
                        <a:pt x="35" y="52"/>
                        <a:pt x="27" y="62"/>
                        <a:pt x="21" y="73"/>
                      </a:cubicBezTo>
                      <a:cubicBezTo>
                        <a:pt x="14" y="84"/>
                        <a:pt x="9" y="96"/>
                        <a:pt x="6" y="109"/>
                      </a:cubicBezTo>
                      <a:cubicBezTo>
                        <a:pt x="2" y="121"/>
                        <a:pt x="0" y="135"/>
                        <a:pt x="0" y="148"/>
                      </a:cubicBezTo>
                      <a:cubicBezTo>
                        <a:pt x="0" y="162"/>
                        <a:pt x="2" y="175"/>
                        <a:pt x="6" y="188"/>
                      </a:cubicBezTo>
                      <a:cubicBezTo>
                        <a:pt x="9" y="200"/>
                        <a:pt x="14" y="212"/>
                        <a:pt x="21" y="223"/>
                      </a:cubicBezTo>
                      <a:cubicBezTo>
                        <a:pt x="27" y="234"/>
                        <a:pt x="35" y="244"/>
                        <a:pt x="44" y="253"/>
                      </a:cubicBezTo>
                      <a:cubicBezTo>
                        <a:pt x="53" y="262"/>
                        <a:pt x="63" y="270"/>
                        <a:pt x="74" y="276"/>
                      </a:cubicBezTo>
                      <a:cubicBezTo>
                        <a:pt x="85" y="282"/>
                        <a:pt x="97" y="287"/>
                        <a:pt x="109" y="291"/>
                      </a:cubicBezTo>
                      <a:cubicBezTo>
                        <a:pt x="122" y="295"/>
                        <a:pt x="135" y="296"/>
                        <a:pt x="149" y="296"/>
                      </a:cubicBezTo>
                      <a:cubicBezTo>
                        <a:pt x="163" y="296"/>
                        <a:pt x="176" y="294"/>
                        <a:pt x="189" y="290"/>
                      </a:cubicBezTo>
                      <a:cubicBezTo>
                        <a:pt x="203" y="287"/>
                        <a:pt x="215" y="281"/>
                        <a:pt x="226" y="274"/>
                      </a:cubicBezTo>
                      <a:cubicBezTo>
                        <a:pt x="238" y="267"/>
                        <a:pt x="248" y="258"/>
                        <a:pt x="258" y="248"/>
                      </a:cubicBezTo>
                      <a:cubicBezTo>
                        <a:pt x="267" y="238"/>
                        <a:pt x="275" y="227"/>
                        <a:pt x="281" y="214"/>
                      </a:cubicBezTo>
                      <a:lnTo>
                        <a:pt x="254" y="201"/>
                      </a:lnTo>
                      <a:cubicBezTo>
                        <a:pt x="249" y="211"/>
                        <a:pt x="243" y="220"/>
                        <a:pt x="235" y="228"/>
                      </a:cubicBezTo>
                      <a:cubicBezTo>
                        <a:pt x="228" y="236"/>
                        <a:pt x="220" y="243"/>
                        <a:pt x="211" y="249"/>
                      </a:cubicBezTo>
                      <a:cubicBezTo>
                        <a:pt x="202" y="254"/>
                        <a:pt x="192" y="259"/>
                        <a:pt x="181" y="262"/>
                      </a:cubicBezTo>
                      <a:cubicBezTo>
                        <a:pt x="171" y="265"/>
                        <a:pt x="160" y="267"/>
                        <a:pt x="149" y="267"/>
                      </a:cubicBezTo>
                      <a:cubicBezTo>
                        <a:pt x="132" y="267"/>
                        <a:pt x="117" y="264"/>
                        <a:pt x="102" y="257"/>
                      </a:cubicBezTo>
                      <a:cubicBezTo>
                        <a:pt x="88" y="251"/>
                        <a:pt x="76" y="243"/>
                        <a:pt x="65" y="232"/>
                      </a:cubicBezTo>
                      <a:cubicBezTo>
                        <a:pt x="54" y="221"/>
                        <a:pt x="46" y="209"/>
                        <a:pt x="39" y="194"/>
                      </a:cubicBezTo>
                      <a:cubicBezTo>
                        <a:pt x="33" y="180"/>
                        <a:pt x="30" y="165"/>
                        <a:pt x="30" y="148"/>
                      </a:cubicBezTo>
                      <a:cubicBezTo>
                        <a:pt x="30" y="132"/>
                        <a:pt x="33" y="116"/>
                        <a:pt x="39" y="102"/>
                      </a:cubicBezTo>
                      <a:cubicBezTo>
                        <a:pt x="46" y="88"/>
                        <a:pt x="54" y="75"/>
                        <a:pt x="65" y="64"/>
                      </a:cubicBezTo>
                      <a:cubicBezTo>
                        <a:pt x="76" y="54"/>
                        <a:pt x="88" y="45"/>
                        <a:pt x="102" y="39"/>
                      </a:cubicBezTo>
                      <a:cubicBezTo>
                        <a:pt x="117" y="33"/>
                        <a:pt x="132" y="30"/>
                        <a:pt x="149" y="30"/>
                      </a:cubicBezTo>
                      <a:cubicBezTo>
                        <a:pt x="157" y="30"/>
                        <a:pt x="166" y="31"/>
                        <a:pt x="174" y="33"/>
                      </a:cubicBezTo>
                      <a:cubicBezTo>
                        <a:pt x="183" y="35"/>
                        <a:pt x="191" y="38"/>
                        <a:pt x="199" y="4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" name="Freeform 8">
                  <a:extLst>
                    <a:ext uri="{FF2B5EF4-FFF2-40B4-BE49-F238E27FC236}">
                      <a16:creationId xmlns:a16="http://schemas.microsoft.com/office/drawing/2014/main" id="{91698961-B440-4F5B-BAC1-549EFBEE5D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58" y="2962"/>
                  <a:ext cx="140" cy="139"/>
                </a:xfrm>
                <a:custGeom>
                  <a:avLst/>
                  <a:gdLst>
                    <a:gd name="T0" fmla="*/ 214 w 227"/>
                    <a:gd name="T1" fmla="*/ 0 h 226"/>
                    <a:gd name="T2" fmla="*/ 214 w 227"/>
                    <a:gd name="T3" fmla="*/ 0 h 226"/>
                    <a:gd name="T4" fmla="*/ 204 w 227"/>
                    <a:gd name="T5" fmla="*/ 4 h 226"/>
                    <a:gd name="T6" fmla="*/ 4 w 227"/>
                    <a:gd name="T7" fmla="*/ 203 h 226"/>
                    <a:gd name="T8" fmla="*/ 0 w 227"/>
                    <a:gd name="T9" fmla="*/ 212 h 226"/>
                    <a:gd name="T10" fmla="*/ 4 w 227"/>
                    <a:gd name="T11" fmla="*/ 222 h 226"/>
                    <a:gd name="T12" fmla="*/ 14 w 227"/>
                    <a:gd name="T13" fmla="*/ 226 h 226"/>
                    <a:gd name="T14" fmla="*/ 23 w 227"/>
                    <a:gd name="T15" fmla="*/ 222 h 226"/>
                    <a:gd name="T16" fmla="*/ 223 w 227"/>
                    <a:gd name="T17" fmla="*/ 22 h 226"/>
                    <a:gd name="T18" fmla="*/ 227 w 227"/>
                    <a:gd name="T19" fmla="*/ 12 h 226"/>
                    <a:gd name="T20" fmla="*/ 223 w 227"/>
                    <a:gd name="T21" fmla="*/ 4 h 226"/>
                    <a:gd name="T22" fmla="*/ 214 w 227"/>
                    <a:gd name="T23" fmla="*/ 0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27" h="226">
                      <a:moveTo>
                        <a:pt x="214" y="0"/>
                      </a:moveTo>
                      <a:lnTo>
                        <a:pt x="214" y="0"/>
                      </a:lnTo>
                      <a:cubicBezTo>
                        <a:pt x="210" y="0"/>
                        <a:pt x="207" y="1"/>
                        <a:pt x="204" y="4"/>
                      </a:cubicBezTo>
                      <a:lnTo>
                        <a:pt x="4" y="203"/>
                      </a:lnTo>
                      <a:cubicBezTo>
                        <a:pt x="1" y="205"/>
                        <a:pt x="0" y="209"/>
                        <a:pt x="0" y="212"/>
                      </a:cubicBezTo>
                      <a:cubicBezTo>
                        <a:pt x="0" y="216"/>
                        <a:pt x="1" y="219"/>
                        <a:pt x="4" y="222"/>
                      </a:cubicBezTo>
                      <a:cubicBezTo>
                        <a:pt x="7" y="224"/>
                        <a:pt x="10" y="226"/>
                        <a:pt x="14" y="226"/>
                      </a:cubicBezTo>
                      <a:cubicBezTo>
                        <a:pt x="17" y="226"/>
                        <a:pt x="20" y="224"/>
                        <a:pt x="23" y="222"/>
                      </a:cubicBezTo>
                      <a:lnTo>
                        <a:pt x="223" y="22"/>
                      </a:lnTo>
                      <a:cubicBezTo>
                        <a:pt x="226" y="19"/>
                        <a:pt x="227" y="16"/>
                        <a:pt x="227" y="12"/>
                      </a:cubicBezTo>
                      <a:cubicBezTo>
                        <a:pt x="227" y="9"/>
                        <a:pt x="226" y="5"/>
                        <a:pt x="223" y="4"/>
                      </a:cubicBezTo>
                      <a:cubicBezTo>
                        <a:pt x="221" y="1"/>
                        <a:pt x="217" y="0"/>
                        <a:pt x="214" y="0"/>
                      </a:cubicBezTo>
                      <a:close/>
                    </a:path>
                  </a:pathLst>
                </a:custGeom>
                <a:solidFill>
                  <a:srgbClr val="0078D4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26" name="Group 25" descr="Operational Efficiency:&#10;How do we identify the root cause of malfunctioning or misconfigured equipment?">
            <a:extLst>
              <a:ext uri="{FF2B5EF4-FFF2-40B4-BE49-F238E27FC236}">
                <a16:creationId xmlns:a16="http://schemas.microsoft.com/office/drawing/2014/main" id="{4DB39D1B-20E3-1F41-8AC6-BA8164FD42EA}"/>
              </a:ext>
            </a:extLst>
          </p:cNvPr>
          <p:cNvGrpSpPr/>
          <p:nvPr/>
        </p:nvGrpSpPr>
        <p:grpSpPr>
          <a:xfrm>
            <a:off x="6242050" y="2026142"/>
            <a:ext cx="5361203" cy="1273454"/>
            <a:chOff x="6242050" y="2026142"/>
            <a:chExt cx="5361203" cy="1273454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CDD2562-6673-496F-814B-2BF67DA09971}"/>
                </a:ext>
              </a:extLst>
            </p:cNvPr>
            <p:cNvSpPr/>
            <p:nvPr/>
          </p:nvSpPr>
          <p:spPr bwMode="auto">
            <a:xfrm>
              <a:off x="6242050" y="2026142"/>
              <a:ext cx="4910593" cy="127345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54864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Операционная эффективность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sz="1400" dirty="0">
                  <a:solidFill>
                    <a:srgbClr val="000000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Как обнаружить причину некорректной работы или ошибки настройки оборудования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?</a:t>
              </a:r>
            </a:p>
          </p:txBody>
        </p:sp>
        <p:grpSp>
          <p:nvGrpSpPr>
            <p:cNvPr id="27" name="Group 26" descr="Spot illustration of a hub">
              <a:extLst>
                <a:ext uri="{FF2B5EF4-FFF2-40B4-BE49-F238E27FC236}">
                  <a16:creationId xmlns:a16="http://schemas.microsoft.com/office/drawing/2014/main" id="{99AE3DB9-EEA0-4337-BE68-B5F0C44CE752}"/>
                </a:ext>
              </a:extLst>
            </p:cNvPr>
            <p:cNvGrpSpPr/>
            <p:nvPr/>
          </p:nvGrpSpPr>
          <p:grpSpPr>
            <a:xfrm>
              <a:off x="10726119" y="2224302"/>
              <a:ext cx="877134" cy="877134"/>
              <a:chOff x="10726119" y="2224302"/>
              <a:chExt cx="877134" cy="877134"/>
            </a:xfrm>
          </p:grpSpPr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B289C92D-160A-45BC-ADD7-BC8088635B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10726119" y="2224302"/>
                <a:ext cx="877134" cy="8771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905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77A6C805-E222-4D9C-A57A-237F4F4181E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926561" y="2428713"/>
                <a:ext cx="476250" cy="468313"/>
                <a:chOff x="6912" y="1548"/>
                <a:chExt cx="300" cy="295"/>
              </a:xfrm>
            </p:grpSpPr>
            <p:sp>
              <p:nvSpPr>
                <p:cNvPr id="15" name="AutoShape 12">
                  <a:extLst>
                    <a:ext uri="{FF2B5EF4-FFF2-40B4-BE49-F238E27FC236}">
                      <a16:creationId xmlns:a16="http://schemas.microsoft.com/office/drawing/2014/main" id="{8748E6DF-1BA3-41FF-80CC-C1B24CA26605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6912" y="1548"/>
                  <a:ext cx="300" cy="29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Freeform 14">
                  <a:extLst>
                    <a:ext uri="{FF2B5EF4-FFF2-40B4-BE49-F238E27FC236}">
                      <a16:creationId xmlns:a16="http://schemas.microsoft.com/office/drawing/2014/main" id="{A0BA16C4-5364-4236-81A2-E2A8531B26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05" y="1697"/>
                  <a:ext cx="67" cy="100"/>
                </a:xfrm>
                <a:custGeom>
                  <a:avLst/>
                  <a:gdLst>
                    <a:gd name="T0" fmla="*/ 0 w 67"/>
                    <a:gd name="T1" fmla="*/ 7 h 100"/>
                    <a:gd name="T2" fmla="*/ 12 w 67"/>
                    <a:gd name="T3" fmla="*/ 0 h 100"/>
                    <a:gd name="T4" fmla="*/ 67 w 67"/>
                    <a:gd name="T5" fmla="*/ 93 h 100"/>
                    <a:gd name="T6" fmla="*/ 54 w 67"/>
                    <a:gd name="T7" fmla="*/ 100 h 100"/>
                    <a:gd name="T8" fmla="*/ 0 w 67"/>
                    <a:gd name="T9" fmla="*/ 7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100">
                      <a:moveTo>
                        <a:pt x="0" y="7"/>
                      </a:moveTo>
                      <a:lnTo>
                        <a:pt x="12" y="0"/>
                      </a:lnTo>
                      <a:lnTo>
                        <a:pt x="67" y="93"/>
                      </a:lnTo>
                      <a:lnTo>
                        <a:pt x="54" y="100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Freeform 15">
                  <a:extLst>
                    <a:ext uri="{FF2B5EF4-FFF2-40B4-BE49-F238E27FC236}">
                      <a16:creationId xmlns:a16="http://schemas.microsoft.com/office/drawing/2014/main" id="{719F6929-7807-48FB-9DBE-E8053BD59E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38" y="1690"/>
                  <a:ext cx="56" cy="107"/>
                </a:xfrm>
                <a:custGeom>
                  <a:avLst/>
                  <a:gdLst>
                    <a:gd name="T0" fmla="*/ 44 w 56"/>
                    <a:gd name="T1" fmla="*/ 0 h 107"/>
                    <a:gd name="T2" fmla="*/ 56 w 56"/>
                    <a:gd name="T3" fmla="*/ 6 h 107"/>
                    <a:gd name="T4" fmla="*/ 14 w 56"/>
                    <a:gd name="T5" fmla="*/ 107 h 107"/>
                    <a:gd name="T6" fmla="*/ 0 w 56"/>
                    <a:gd name="T7" fmla="*/ 102 h 107"/>
                    <a:gd name="T8" fmla="*/ 44 w 56"/>
                    <a:gd name="T9" fmla="*/ 0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6" h="107">
                      <a:moveTo>
                        <a:pt x="44" y="0"/>
                      </a:moveTo>
                      <a:lnTo>
                        <a:pt x="56" y="6"/>
                      </a:lnTo>
                      <a:lnTo>
                        <a:pt x="14" y="107"/>
                      </a:lnTo>
                      <a:lnTo>
                        <a:pt x="0" y="102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Freeform 16">
                  <a:extLst>
                    <a:ext uri="{FF2B5EF4-FFF2-40B4-BE49-F238E27FC236}">
                      <a16:creationId xmlns:a16="http://schemas.microsoft.com/office/drawing/2014/main" id="{1302D5BA-C714-4DD7-B6C1-0C01757340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54" y="1671"/>
                  <a:ext cx="116" cy="26"/>
                </a:xfrm>
                <a:custGeom>
                  <a:avLst/>
                  <a:gdLst>
                    <a:gd name="T0" fmla="*/ 114 w 116"/>
                    <a:gd name="T1" fmla="*/ 0 h 26"/>
                    <a:gd name="T2" fmla="*/ 116 w 116"/>
                    <a:gd name="T3" fmla="*/ 12 h 26"/>
                    <a:gd name="T4" fmla="*/ 2 w 116"/>
                    <a:gd name="T5" fmla="*/ 26 h 26"/>
                    <a:gd name="T6" fmla="*/ 0 w 116"/>
                    <a:gd name="T7" fmla="*/ 14 h 26"/>
                    <a:gd name="T8" fmla="*/ 114 w 116"/>
                    <a:gd name="T9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6" h="26">
                      <a:moveTo>
                        <a:pt x="114" y="0"/>
                      </a:moveTo>
                      <a:lnTo>
                        <a:pt x="116" y="12"/>
                      </a:lnTo>
                      <a:lnTo>
                        <a:pt x="2" y="26"/>
                      </a:lnTo>
                      <a:lnTo>
                        <a:pt x="0" y="14"/>
                      </a:lnTo>
                      <a:lnTo>
                        <a:pt x="11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Freeform 17">
                  <a:extLst>
                    <a:ext uri="{FF2B5EF4-FFF2-40B4-BE49-F238E27FC236}">
                      <a16:creationId xmlns:a16="http://schemas.microsoft.com/office/drawing/2014/main" id="{BA597BB4-A1A6-4425-BFEA-84B1B3298B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12" y="1583"/>
                  <a:ext cx="88" cy="91"/>
                </a:xfrm>
                <a:custGeom>
                  <a:avLst/>
                  <a:gdLst>
                    <a:gd name="T0" fmla="*/ 88 w 88"/>
                    <a:gd name="T1" fmla="*/ 83 h 91"/>
                    <a:gd name="T2" fmla="*/ 77 w 88"/>
                    <a:gd name="T3" fmla="*/ 91 h 91"/>
                    <a:gd name="T4" fmla="*/ 0 w 88"/>
                    <a:gd name="T5" fmla="*/ 11 h 91"/>
                    <a:gd name="T6" fmla="*/ 11 w 88"/>
                    <a:gd name="T7" fmla="*/ 0 h 91"/>
                    <a:gd name="T8" fmla="*/ 88 w 88"/>
                    <a:gd name="T9" fmla="*/ 83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" h="91">
                      <a:moveTo>
                        <a:pt x="88" y="83"/>
                      </a:moveTo>
                      <a:lnTo>
                        <a:pt x="77" y="91"/>
                      </a:lnTo>
                      <a:lnTo>
                        <a:pt x="0" y="11"/>
                      </a:lnTo>
                      <a:lnTo>
                        <a:pt x="11" y="0"/>
                      </a:lnTo>
                      <a:lnTo>
                        <a:pt x="88" y="83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Oval 18">
                  <a:extLst>
                    <a:ext uri="{FF2B5EF4-FFF2-40B4-BE49-F238E27FC236}">
                      <a16:creationId xmlns:a16="http://schemas.microsoft.com/office/drawing/2014/main" id="{E81DE6E8-E188-4667-B1FF-0C3CE0E2EC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79" y="1548"/>
                  <a:ext cx="68" cy="65"/>
                </a:xfrm>
                <a:prstGeom prst="ellipse">
                  <a:avLst/>
                </a:prstGeom>
                <a:solidFill>
                  <a:srgbClr val="0F74C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Oval 19">
                  <a:extLst>
                    <a:ext uri="{FF2B5EF4-FFF2-40B4-BE49-F238E27FC236}">
                      <a16:creationId xmlns:a16="http://schemas.microsoft.com/office/drawing/2014/main" id="{03618824-D266-4A8F-97D4-3404830F6C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49" y="1629"/>
                  <a:ext cx="93" cy="89"/>
                </a:xfrm>
                <a:prstGeom prst="ellipse">
                  <a:avLst/>
                </a:prstGeom>
                <a:solidFill>
                  <a:srgbClr val="0F74C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Oval 20">
                  <a:extLst>
                    <a:ext uri="{FF2B5EF4-FFF2-40B4-BE49-F238E27FC236}">
                      <a16:creationId xmlns:a16="http://schemas.microsoft.com/office/drawing/2014/main" id="{32D2BFA0-F021-460F-A5A3-C43326DC6C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45" y="1776"/>
                  <a:ext cx="67" cy="65"/>
                </a:xfrm>
                <a:prstGeom prst="ellipse">
                  <a:avLst/>
                </a:prstGeom>
                <a:solidFill>
                  <a:srgbClr val="0F74C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Oval 21">
                  <a:extLst>
                    <a:ext uri="{FF2B5EF4-FFF2-40B4-BE49-F238E27FC236}">
                      <a16:creationId xmlns:a16="http://schemas.microsoft.com/office/drawing/2014/main" id="{585560BA-1BF3-4B6D-A231-9786E1CD55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19" y="1762"/>
                  <a:ext cx="54" cy="53"/>
                </a:xfrm>
                <a:prstGeom prst="ellipse">
                  <a:avLst/>
                </a:prstGeom>
                <a:solidFill>
                  <a:srgbClr val="0F74C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Oval 22">
                  <a:extLst>
                    <a:ext uri="{FF2B5EF4-FFF2-40B4-BE49-F238E27FC236}">
                      <a16:creationId xmlns:a16="http://schemas.microsoft.com/office/drawing/2014/main" id="{D7FA2022-5651-4D6E-A7A8-3172CAF6D0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23" y="1667"/>
                  <a:ext cx="54" cy="53"/>
                </a:xfrm>
                <a:prstGeom prst="ellipse">
                  <a:avLst/>
                </a:prstGeom>
                <a:solidFill>
                  <a:srgbClr val="0F74C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28" name="Group 27" descr="Unified IT/OT Security Monitoring &#10;&amp; Governance:&#10;How do we break down IT/OT silos?&#10;How do we leverage existing workflows &amp; tools to centralize IT/OT security in our SOC?&#10;How do we demonstrate to auditors that we have a safety- and security-first environment?&#10;">
            <a:extLst>
              <a:ext uri="{FF2B5EF4-FFF2-40B4-BE49-F238E27FC236}">
                <a16:creationId xmlns:a16="http://schemas.microsoft.com/office/drawing/2014/main" id="{30D38B12-9A2A-6F4E-BB9A-797FB5ADF9B1}"/>
              </a:ext>
            </a:extLst>
          </p:cNvPr>
          <p:cNvGrpSpPr/>
          <p:nvPr/>
        </p:nvGrpSpPr>
        <p:grpSpPr>
          <a:xfrm>
            <a:off x="6242050" y="3510861"/>
            <a:ext cx="5361203" cy="2758175"/>
            <a:chOff x="6242050" y="3510861"/>
            <a:chExt cx="5361203" cy="2758175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28153E8-6742-4091-9213-67C753E31A57}"/>
                </a:ext>
              </a:extLst>
            </p:cNvPr>
            <p:cNvSpPr/>
            <p:nvPr/>
          </p:nvSpPr>
          <p:spPr bwMode="auto">
            <a:xfrm>
              <a:off x="6242050" y="3510861"/>
              <a:ext cx="4910593" cy="27581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54864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sz="1600" dirty="0">
                  <a:solidFill>
                    <a:srgbClr val="0078D4"/>
                  </a:solidFill>
                  <a:latin typeface="Segoe UI Semibold"/>
                  <a:cs typeface="Segoe UI" pitchFamily="34" charset="0"/>
                </a:rPr>
                <a:t>Унифицированный мониторинг и руководство безопасностью ИТ и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I</a:t>
              </a:r>
              <a:r>
                <a:rPr lang="en-US" sz="1600" dirty="0">
                  <a:solidFill>
                    <a:srgbClr val="0078D4"/>
                  </a:solidFill>
                  <a:latin typeface="Segoe UI Semibold"/>
                  <a:cs typeface="Segoe UI" pitchFamily="34" charset="0"/>
                </a:rPr>
                <a:t>o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T/OT</a:t>
              </a:r>
            </a:p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Как сгруппировать компоненты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IT/OT?</a:t>
              </a:r>
            </a:p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Как использовать существующие процессы и инструменты для централизации безопасности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IT/OT 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в центре управления безопасностью (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SOC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)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?</a:t>
              </a:r>
            </a:p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Как при аудите продемонстрировать что наше окружение отвечает требованиям безопасности  и защиты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?</a:t>
              </a:r>
            </a:p>
          </p:txBody>
        </p:sp>
        <p:grpSp>
          <p:nvGrpSpPr>
            <p:cNvPr id="12" name="Group 11" descr="Spot illustration of a checklist">
              <a:extLst>
                <a:ext uri="{FF2B5EF4-FFF2-40B4-BE49-F238E27FC236}">
                  <a16:creationId xmlns:a16="http://schemas.microsoft.com/office/drawing/2014/main" id="{9BF4F2ED-C291-430A-95E6-7797C04C2495}"/>
                </a:ext>
              </a:extLst>
            </p:cNvPr>
            <p:cNvGrpSpPr/>
            <p:nvPr/>
          </p:nvGrpSpPr>
          <p:grpSpPr>
            <a:xfrm>
              <a:off x="10726119" y="4451381"/>
              <a:ext cx="877134" cy="877134"/>
              <a:chOff x="10726119" y="4451381"/>
              <a:chExt cx="877134" cy="877134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5FD341C9-4972-41F6-8C99-EEF6FD9AA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10726119" y="4451381"/>
                <a:ext cx="877134" cy="8771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905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" name="Group 4">
                <a:extLst>
                  <a:ext uri="{FF2B5EF4-FFF2-40B4-BE49-F238E27FC236}">
                    <a16:creationId xmlns:a16="http://schemas.microsoft.com/office/drawing/2014/main" id="{123FAC42-E51E-452E-8C35-CB7EB13F5B0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961486" y="4686748"/>
                <a:ext cx="406400" cy="406400"/>
                <a:chOff x="6905" y="2952"/>
                <a:chExt cx="256" cy="256"/>
              </a:xfrm>
            </p:grpSpPr>
            <p:sp>
              <p:nvSpPr>
                <p:cNvPr id="5" name="AutoShape 3">
                  <a:extLst>
                    <a:ext uri="{FF2B5EF4-FFF2-40B4-BE49-F238E27FC236}">
                      <a16:creationId xmlns:a16="http://schemas.microsoft.com/office/drawing/2014/main" id="{59C25438-BCF6-4930-A804-BAD8C92447E2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6905" y="2952"/>
                  <a:ext cx="256" cy="25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" name="Freeform 5">
                  <a:extLst>
                    <a:ext uri="{FF2B5EF4-FFF2-40B4-BE49-F238E27FC236}">
                      <a16:creationId xmlns:a16="http://schemas.microsoft.com/office/drawing/2014/main" id="{FCB9293D-B53A-442E-A64F-73E59C2C1B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22" y="2993"/>
                  <a:ext cx="141" cy="42"/>
                </a:xfrm>
                <a:custGeom>
                  <a:avLst/>
                  <a:gdLst>
                    <a:gd name="T0" fmla="*/ 0 w 226"/>
                    <a:gd name="T1" fmla="*/ 67 h 67"/>
                    <a:gd name="T2" fmla="*/ 0 w 226"/>
                    <a:gd name="T3" fmla="*/ 67 h 67"/>
                    <a:gd name="T4" fmla="*/ 226 w 226"/>
                    <a:gd name="T5" fmla="*/ 67 h 67"/>
                    <a:gd name="T6" fmla="*/ 226 w 226"/>
                    <a:gd name="T7" fmla="*/ 0 h 67"/>
                    <a:gd name="T8" fmla="*/ 0 w 226"/>
                    <a:gd name="T9" fmla="*/ 0 h 67"/>
                    <a:gd name="T10" fmla="*/ 0 w 226"/>
                    <a:gd name="T11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6" h="67">
                      <a:moveTo>
                        <a:pt x="0" y="67"/>
                      </a:moveTo>
                      <a:lnTo>
                        <a:pt x="0" y="67"/>
                      </a:lnTo>
                      <a:lnTo>
                        <a:pt x="226" y="67"/>
                      </a:lnTo>
                      <a:lnTo>
                        <a:pt x="226" y="0"/>
                      </a:lnTo>
                      <a:lnTo>
                        <a:pt x="0" y="0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" name="Freeform 6">
                  <a:extLst>
                    <a:ext uri="{FF2B5EF4-FFF2-40B4-BE49-F238E27FC236}">
                      <a16:creationId xmlns:a16="http://schemas.microsoft.com/office/drawing/2014/main" id="{B6D9F2BA-5300-41CF-B478-307628CB74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22" y="3067"/>
                  <a:ext cx="141" cy="41"/>
                </a:xfrm>
                <a:custGeom>
                  <a:avLst/>
                  <a:gdLst>
                    <a:gd name="T0" fmla="*/ 0 w 226"/>
                    <a:gd name="T1" fmla="*/ 67 h 67"/>
                    <a:gd name="T2" fmla="*/ 0 w 226"/>
                    <a:gd name="T3" fmla="*/ 67 h 67"/>
                    <a:gd name="T4" fmla="*/ 226 w 226"/>
                    <a:gd name="T5" fmla="*/ 67 h 67"/>
                    <a:gd name="T6" fmla="*/ 226 w 226"/>
                    <a:gd name="T7" fmla="*/ 0 h 67"/>
                    <a:gd name="T8" fmla="*/ 0 w 226"/>
                    <a:gd name="T9" fmla="*/ 0 h 67"/>
                    <a:gd name="T10" fmla="*/ 0 w 226"/>
                    <a:gd name="T11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6" h="67">
                      <a:moveTo>
                        <a:pt x="0" y="67"/>
                      </a:moveTo>
                      <a:lnTo>
                        <a:pt x="0" y="67"/>
                      </a:lnTo>
                      <a:lnTo>
                        <a:pt x="226" y="67"/>
                      </a:lnTo>
                      <a:lnTo>
                        <a:pt x="226" y="0"/>
                      </a:lnTo>
                      <a:lnTo>
                        <a:pt x="0" y="0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" name="Freeform 7">
                  <a:extLst>
                    <a:ext uri="{FF2B5EF4-FFF2-40B4-BE49-F238E27FC236}">
                      <a16:creationId xmlns:a16="http://schemas.microsoft.com/office/drawing/2014/main" id="{65AE7437-B6AA-4EC6-BC41-010CAE9B23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22" y="3141"/>
                  <a:ext cx="141" cy="41"/>
                </a:xfrm>
                <a:custGeom>
                  <a:avLst/>
                  <a:gdLst>
                    <a:gd name="T0" fmla="*/ 0 w 226"/>
                    <a:gd name="T1" fmla="*/ 67 h 67"/>
                    <a:gd name="T2" fmla="*/ 0 w 226"/>
                    <a:gd name="T3" fmla="*/ 67 h 67"/>
                    <a:gd name="T4" fmla="*/ 226 w 226"/>
                    <a:gd name="T5" fmla="*/ 67 h 67"/>
                    <a:gd name="T6" fmla="*/ 226 w 226"/>
                    <a:gd name="T7" fmla="*/ 0 h 67"/>
                    <a:gd name="T8" fmla="*/ 0 w 226"/>
                    <a:gd name="T9" fmla="*/ 0 h 67"/>
                    <a:gd name="T10" fmla="*/ 0 w 226"/>
                    <a:gd name="T11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6" h="67">
                      <a:moveTo>
                        <a:pt x="0" y="67"/>
                      </a:moveTo>
                      <a:lnTo>
                        <a:pt x="0" y="67"/>
                      </a:lnTo>
                      <a:lnTo>
                        <a:pt x="226" y="67"/>
                      </a:lnTo>
                      <a:lnTo>
                        <a:pt x="226" y="0"/>
                      </a:lnTo>
                      <a:lnTo>
                        <a:pt x="0" y="0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" name="Freeform 8">
                  <a:extLst>
                    <a:ext uri="{FF2B5EF4-FFF2-40B4-BE49-F238E27FC236}">
                      <a16:creationId xmlns:a16="http://schemas.microsoft.com/office/drawing/2014/main" id="{0EE89FC0-C0AE-446D-9682-D3006F4CFA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83" y="3054"/>
                  <a:ext cx="68" cy="54"/>
                </a:xfrm>
                <a:custGeom>
                  <a:avLst/>
                  <a:gdLst>
                    <a:gd name="T0" fmla="*/ 96 w 110"/>
                    <a:gd name="T1" fmla="*/ 0 h 88"/>
                    <a:gd name="T2" fmla="*/ 96 w 110"/>
                    <a:gd name="T3" fmla="*/ 0 h 88"/>
                    <a:gd name="T4" fmla="*/ 37 w 110"/>
                    <a:gd name="T5" fmla="*/ 60 h 88"/>
                    <a:gd name="T6" fmla="*/ 14 w 110"/>
                    <a:gd name="T7" fmla="*/ 37 h 88"/>
                    <a:gd name="T8" fmla="*/ 0 w 110"/>
                    <a:gd name="T9" fmla="*/ 51 h 88"/>
                    <a:gd name="T10" fmla="*/ 37 w 110"/>
                    <a:gd name="T11" fmla="*/ 88 h 88"/>
                    <a:gd name="T12" fmla="*/ 110 w 110"/>
                    <a:gd name="T13" fmla="*/ 14 h 88"/>
                    <a:gd name="T14" fmla="*/ 96 w 110"/>
                    <a:gd name="T15" fmla="*/ 0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0" h="88">
                      <a:moveTo>
                        <a:pt x="96" y="0"/>
                      </a:moveTo>
                      <a:lnTo>
                        <a:pt x="96" y="0"/>
                      </a:lnTo>
                      <a:lnTo>
                        <a:pt x="37" y="60"/>
                      </a:lnTo>
                      <a:lnTo>
                        <a:pt x="14" y="37"/>
                      </a:lnTo>
                      <a:lnTo>
                        <a:pt x="0" y="51"/>
                      </a:lnTo>
                      <a:lnTo>
                        <a:pt x="37" y="88"/>
                      </a:lnTo>
                      <a:lnTo>
                        <a:pt x="110" y="14"/>
                      </a:lnTo>
                      <a:lnTo>
                        <a:pt x="96" y="0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0" name="Freeform 9">
                  <a:extLst>
                    <a:ext uri="{FF2B5EF4-FFF2-40B4-BE49-F238E27FC236}">
                      <a16:creationId xmlns:a16="http://schemas.microsoft.com/office/drawing/2014/main" id="{7FC3D318-C1EA-4A99-99EE-49D9B1E124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83" y="3128"/>
                  <a:ext cx="68" cy="54"/>
                </a:xfrm>
                <a:custGeom>
                  <a:avLst/>
                  <a:gdLst>
                    <a:gd name="T0" fmla="*/ 14 w 110"/>
                    <a:gd name="T1" fmla="*/ 37 h 88"/>
                    <a:gd name="T2" fmla="*/ 14 w 110"/>
                    <a:gd name="T3" fmla="*/ 37 h 88"/>
                    <a:gd name="T4" fmla="*/ 0 w 110"/>
                    <a:gd name="T5" fmla="*/ 51 h 88"/>
                    <a:gd name="T6" fmla="*/ 37 w 110"/>
                    <a:gd name="T7" fmla="*/ 88 h 88"/>
                    <a:gd name="T8" fmla="*/ 110 w 110"/>
                    <a:gd name="T9" fmla="*/ 14 h 88"/>
                    <a:gd name="T10" fmla="*/ 96 w 110"/>
                    <a:gd name="T11" fmla="*/ 0 h 88"/>
                    <a:gd name="T12" fmla="*/ 37 w 110"/>
                    <a:gd name="T13" fmla="*/ 59 h 88"/>
                    <a:gd name="T14" fmla="*/ 14 w 110"/>
                    <a:gd name="T15" fmla="*/ 37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0" h="88">
                      <a:moveTo>
                        <a:pt x="14" y="37"/>
                      </a:moveTo>
                      <a:lnTo>
                        <a:pt x="14" y="37"/>
                      </a:lnTo>
                      <a:lnTo>
                        <a:pt x="0" y="51"/>
                      </a:lnTo>
                      <a:lnTo>
                        <a:pt x="37" y="88"/>
                      </a:lnTo>
                      <a:lnTo>
                        <a:pt x="110" y="14"/>
                      </a:lnTo>
                      <a:lnTo>
                        <a:pt x="96" y="0"/>
                      </a:lnTo>
                      <a:lnTo>
                        <a:pt x="37" y="59"/>
                      </a:lnTo>
                      <a:lnTo>
                        <a:pt x="14" y="37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1" name="Freeform 10">
                  <a:extLst>
                    <a:ext uri="{FF2B5EF4-FFF2-40B4-BE49-F238E27FC236}">
                      <a16:creationId xmlns:a16="http://schemas.microsoft.com/office/drawing/2014/main" id="{F4BC3E79-A506-47E5-988A-A56A4B2EEF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83" y="2981"/>
                  <a:ext cx="68" cy="54"/>
                </a:xfrm>
                <a:custGeom>
                  <a:avLst/>
                  <a:gdLst>
                    <a:gd name="T0" fmla="*/ 96 w 110"/>
                    <a:gd name="T1" fmla="*/ 0 h 87"/>
                    <a:gd name="T2" fmla="*/ 96 w 110"/>
                    <a:gd name="T3" fmla="*/ 0 h 87"/>
                    <a:gd name="T4" fmla="*/ 37 w 110"/>
                    <a:gd name="T5" fmla="*/ 59 h 87"/>
                    <a:gd name="T6" fmla="*/ 14 w 110"/>
                    <a:gd name="T7" fmla="*/ 36 h 87"/>
                    <a:gd name="T8" fmla="*/ 0 w 110"/>
                    <a:gd name="T9" fmla="*/ 50 h 87"/>
                    <a:gd name="T10" fmla="*/ 37 w 110"/>
                    <a:gd name="T11" fmla="*/ 87 h 87"/>
                    <a:gd name="T12" fmla="*/ 110 w 110"/>
                    <a:gd name="T13" fmla="*/ 14 h 87"/>
                    <a:gd name="T14" fmla="*/ 96 w 110"/>
                    <a:gd name="T15" fmla="*/ 0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0" h="87">
                      <a:moveTo>
                        <a:pt x="96" y="0"/>
                      </a:moveTo>
                      <a:lnTo>
                        <a:pt x="96" y="0"/>
                      </a:lnTo>
                      <a:lnTo>
                        <a:pt x="37" y="59"/>
                      </a:lnTo>
                      <a:lnTo>
                        <a:pt x="14" y="36"/>
                      </a:lnTo>
                      <a:lnTo>
                        <a:pt x="0" y="50"/>
                      </a:lnTo>
                      <a:lnTo>
                        <a:pt x="37" y="87"/>
                      </a:lnTo>
                      <a:lnTo>
                        <a:pt x="110" y="14"/>
                      </a:lnTo>
                      <a:lnTo>
                        <a:pt x="96" y="0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9" name="AutoShape 2">
            <a:extLst>
              <a:ext uri="{FF2B5EF4-FFF2-40B4-BE49-F238E27FC236}">
                <a16:creationId xmlns:a16="http://schemas.microsoft.com/office/drawing/2014/main" id="{9049D9DB-F8AC-4761-923D-1C46EA8682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61834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ubtitle 40">
            <a:extLst>
              <a:ext uri="{FF2B5EF4-FFF2-40B4-BE49-F238E27FC236}">
                <a16:creationId xmlns:a16="http://schemas.microsoft.com/office/drawing/2014/main" id="{D290E48C-E7F1-4E72-BAEF-B5077B1812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4214" y="340881"/>
            <a:ext cx="10206063" cy="525502"/>
          </a:xfrm>
        </p:spPr>
        <p:txBody>
          <a:bodyPr>
            <a:normAutofit fontScale="62500" lnSpcReduction="20000"/>
          </a:bodyPr>
          <a:lstStyle/>
          <a:p>
            <a:r>
              <a:rPr lang="ru-RU" dirty="0"/>
              <a:t>Как </a:t>
            </a:r>
            <a:r>
              <a:rPr lang="en-US" dirty="0"/>
              <a:t>Azure Defender for IoT </a:t>
            </a:r>
            <a:r>
              <a:rPr lang="ru-RU" dirty="0"/>
              <a:t>ложится в </a:t>
            </a:r>
            <a:r>
              <a:rPr lang="en-US" dirty="0"/>
              <a:t>NIST Cybersecurity Framework (CSF)</a:t>
            </a:r>
            <a:endParaRPr lang="ru-RU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D47164C-BFBD-9A40-B0A2-923782E3E650}"/>
              </a:ext>
            </a:extLst>
          </p:cNvPr>
          <p:cNvGrpSpPr/>
          <p:nvPr/>
        </p:nvGrpSpPr>
        <p:grpSpPr>
          <a:xfrm>
            <a:off x="207346" y="858294"/>
            <a:ext cx="9941082" cy="5633854"/>
            <a:chOff x="782327" y="1486668"/>
            <a:chExt cx="8675409" cy="491656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D5173BF-7885-E242-952C-CAE76DE2446C}"/>
                </a:ext>
              </a:extLst>
            </p:cNvPr>
            <p:cNvSpPr/>
            <p:nvPr/>
          </p:nvSpPr>
          <p:spPr>
            <a:xfrm>
              <a:off x="1032833" y="2576149"/>
              <a:ext cx="1337398" cy="665342"/>
            </a:xfrm>
            <a:prstGeom prst="rect">
              <a:avLst/>
            </a:prstGeom>
            <a:solidFill>
              <a:srgbClr val="7030A0"/>
            </a:solidFill>
            <a:ln w="9525" cap="flat" cmpd="sng" algn="ctr">
              <a:solidFill>
                <a:srgbClr val="7030A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2F91FDD-078F-E04F-AA3B-75690AB8BD3B}"/>
                </a:ext>
              </a:extLst>
            </p:cNvPr>
            <p:cNvSpPr/>
            <p:nvPr/>
          </p:nvSpPr>
          <p:spPr>
            <a:xfrm>
              <a:off x="2726562" y="2576149"/>
              <a:ext cx="1337398" cy="665342"/>
            </a:xfrm>
            <a:prstGeom prst="rect">
              <a:avLst/>
            </a:prstGeom>
            <a:solidFill>
              <a:srgbClr val="00000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/>
                <a:cs typeface="Arial" panose="020B0604020202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882C229-E0C8-9F4D-9A4E-197A280A9F93}"/>
                </a:ext>
              </a:extLst>
            </p:cNvPr>
            <p:cNvSpPr/>
            <p:nvPr/>
          </p:nvSpPr>
          <p:spPr>
            <a:xfrm>
              <a:off x="4420291" y="2576149"/>
              <a:ext cx="1337398" cy="665342"/>
            </a:xfrm>
            <a:prstGeom prst="rect">
              <a:avLst/>
            </a:prstGeom>
            <a:solidFill>
              <a:srgbClr val="458BCB"/>
            </a:solidFill>
            <a:ln w="9525" cap="flat" cmpd="sng" algn="ctr">
              <a:solidFill>
                <a:srgbClr val="458BCB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/>
                <a:cs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142417A-2CAB-924D-8747-53C45365E322}"/>
                </a:ext>
              </a:extLst>
            </p:cNvPr>
            <p:cNvSpPr/>
            <p:nvPr/>
          </p:nvSpPr>
          <p:spPr>
            <a:xfrm>
              <a:off x="6114020" y="2576149"/>
              <a:ext cx="1337398" cy="665342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00BDFC6-FF27-D748-80CA-FF6EADB4C3C7}"/>
                </a:ext>
              </a:extLst>
            </p:cNvPr>
            <p:cNvSpPr/>
            <p:nvPr/>
          </p:nvSpPr>
          <p:spPr>
            <a:xfrm>
              <a:off x="7807750" y="2576149"/>
              <a:ext cx="1337398" cy="665342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A07838-0C37-6C4C-8874-FDFAC130F829}"/>
                </a:ext>
              </a:extLst>
            </p:cNvPr>
            <p:cNvSpPr txBox="1"/>
            <p:nvPr/>
          </p:nvSpPr>
          <p:spPr>
            <a:xfrm>
              <a:off x="1022888" y="2697265"/>
              <a:ext cx="1337399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rPr>
                <a:t>Threat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rPr>
                <a:t>Insight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5D2DA1-D088-8046-B478-7C64505586A3}"/>
                </a:ext>
              </a:extLst>
            </p:cNvPr>
            <p:cNvSpPr txBox="1"/>
            <p:nvPr/>
          </p:nvSpPr>
          <p:spPr>
            <a:xfrm>
              <a:off x="2730483" y="2693377"/>
              <a:ext cx="133347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rPr>
                <a:t>Threat Prevention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4C030D-8369-2A4B-82BC-0EE6EEF231E7}"/>
                </a:ext>
              </a:extLst>
            </p:cNvPr>
            <p:cNvSpPr txBox="1"/>
            <p:nvPr/>
          </p:nvSpPr>
          <p:spPr>
            <a:xfrm>
              <a:off x="4420289" y="2693377"/>
              <a:ext cx="1337399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rPr>
                <a:t>Threat Detection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BF7AD0B-084C-664C-AFF5-45376870D84F}"/>
                </a:ext>
              </a:extLst>
            </p:cNvPr>
            <p:cNvSpPr txBox="1"/>
            <p:nvPr/>
          </p:nvSpPr>
          <p:spPr>
            <a:xfrm>
              <a:off x="6123956" y="2693377"/>
              <a:ext cx="1325736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rPr>
                <a:t>Threat Response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15BC02-9647-7E45-B0DD-9603D6D046A3}"/>
                </a:ext>
              </a:extLst>
            </p:cNvPr>
            <p:cNvSpPr txBox="1"/>
            <p:nvPr/>
          </p:nvSpPr>
          <p:spPr>
            <a:xfrm>
              <a:off x="7827622" y="2693377"/>
              <a:ext cx="1317526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rPr>
                <a:t>Threat Recovery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3F3FA13-D22F-8C46-A37B-3E406336446B}"/>
                </a:ext>
              </a:extLst>
            </p:cNvPr>
            <p:cNvCxnSpPr/>
            <p:nvPr/>
          </p:nvCxnSpPr>
          <p:spPr>
            <a:xfrm>
              <a:off x="2368515" y="2908820"/>
              <a:ext cx="338169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FF6600"/>
              </a:solidFill>
              <a:prstDash val="solid"/>
              <a:miter lim="800000"/>
              <a:headEnd type="triangle" w="med" len="sm"/>
              <a:tailEnd type="triangle" w="med" len="sm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71E5457-3789-1744-BEC5-7528AC5F4D62}"/>
                </a:ext>
              </a:extLst>
            </p:cNvPr>
            <p:cNvCxnSpPr/>
            <p:nvPr/>
          </p:nvCxnSpPr>
          <p:spPr>
            <a:xfrm>
              <a:off x="4072181" y="2908820"/>
              <a:ext cx="338169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FF6600"/>
              </a:solidFill>
              <a:prstDash val="solid"/>
              <a:miter lim="800000"/>
              <a:headEnd type="triangle" w="med" len="sm"/>
              <a:tailEnd type="triangle" w="med" len="sm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9B32F2C-D6A6-4643-B74E-CC37CC6139D4}"/>
                </a:ext>
              </a:extLst>
            </p:cNvPr>
            <p:cNvCxnSpPr/>
            <p:nvPr/>
          </p:nvCxnSpPr>
          <p:spPr>
            <a:xfrm>
              <a:off x="5775847" y="2908820"/>
              <a:ext cx="338169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FF6600"/>
              </a:solidFill>
              <a:prstDash val="solid"/>
              <a:miter lim="800000"/>
              <a:headEnd type="triangle" w="med" len="sm"/>
              <a:tailEnd type="triangle" w="med" len="sm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664D738-A131-264D-AFB3-92916C99ECBC}"/>
                </a:ext>
              </a:extLst>
            </p:cNvPr>
            <p:cNvCxnSpPr/>
            <p:nvPr/>
          </p:nvCxnSpPr>
          <p:spPr>
            <a:xfrm>
              <a:off x="7459636" y="2908820"/>
              <a:ext cx="338169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FF6600"/>
              </a:solidFill>
              <a:prstDash val="solid"/>
              <a:miter lim="800000"/>
              <a:headEnd type="triangle" w="med" len="sm"/>
              <a:tailEnd type="triangle" w="med" len="sm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92EC552-F465-2B49-968F-0B640F407ADF}"/>
                </a:ext>
              </a:extLst>
            </p:cNvPr>
            <p:cNvCxnSpPr>
              <a:cxnSpLocks/>
            </p:cNvCxnSpPr>
            <p:nvPr/>
          </p:nvCxnSpPr>
          <p:spPr>
            <a:xfrm>
              <a:off x="1742064" y="2280343"/>
              <a:ext cx="6749553" cy="0"/>
            </a:xfrm>
            <a:prstGeom prst="line">
              <a:avLst/>
            </a:prstGeom>
            <a:noFill/>
            <a:ln w="28575" cap="flat" cmpd="sng" algn="ctr">
              <a:solidFill>
                <a:srgbClr val="FF6600"/>
              </a:solidFill>
              <a:prstDash val="solid"/>
              <a:miter lim="800000"/>
              <a:tailEnd type="none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FB53DE6-BC6D-B440-AD7F-80472237B4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3067" y="2280343"/>
              <a:ext cx="0" cy="207352"/>
            </a:xfrm>
            <a:prstGeom prst="line">
              <a:avLst/>
            </a:prstGeom>
            <a:noFill/>
            <a:ln w="28575" cap="flat" cmpd="sng" algn="ctr">
              <a:solidFill>
                <a:srgbClr val="FF6600"/>
              </a:solidFill>
              <a:prstDash val="solid"/>
              <a:miter lim="800000"/>
              <a:headEnd type="triangle" w="med" len="med"/>
              <a:tailEnd type="none" w="med" len="med"/>
            </a:ln>
            <a:effectLst/>
          </p:spPr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55FE1F7-36B5-6A40-B438-25B94D78A662}"/>
                </a:ext>
              </a:extLst>
            </p:cNvPr>
            <p:cNvSpPr/>
            <p:nvPr/>
          </p:nvSpPr>
          <p:spPr>
            <a:xfrm>
              <a:off x="1034999" y="2583242"/>
              <a:ext cx="1337398" cy="665342"/>
            </a:xfrm>
            <a:prstGeom prst="rect">
              <a:avLst/>
            </a:prstGeom>
            <a:solidFill>
              <a:srgbClr val="7030A0"/>
            </a:solidFill>
            <a:ln w="9525" cap="flat" cmpd="sng" algn="ctr">
              <a:solidFill>
                <a:srgbClr val="7030A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C98258"/>
                </a:solidFill>
                <a:effectLst/>
                <a:uLnTx/>
                <a:uFillTx/>
                <a:latin typeface="Arial" pitchFamily="34" charset="0"/>
                <a:ea typeface="ＭＳ Ｐゴシック"/>
                <a:cs typeface="Arial" panose="020B060402020202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BAA68C9-8451-DC4D-99B3-35E73DF33FCB}"/>
                </a:ext>
              </a:extLst>
            </p:cNvPr>
            <p:cNvSpPr/>
            <p:nvPr/>
          </p:nvSpPr>
          <p:spPr>
            <a:xfrm>
              <a:off x="2728728" y="2583242"/>
              <a:ext cx="1337398" cy="665342"/>
            </a:xfrm>
            <a:prstGeom prst="rect">
              <a:avLst/>
            </a:prstGeom>
            <a:solidFill>
              <a:srgbClr val="00000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/>
                <a:cs typeface="Arial" panose="020B06040202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5BAB407-5688-6843-A498-4809FF0DE948}"/>
                </a:ext>
              </a:extLst>
            </p:cNvPr>
            <p:cNvSpPr/>
            <p:nvPr/>
          </p:nvSpPr>
          <p:spPr>
            <a:xfrm>
              <a:off x="4422457" y="2583242"/>
              <a:ext cx="1337398" cy="665342"/>
            </a:xfrm>
            <a:prstGeom prst="rect">
              <a:avLst/>
            </a:prstGeom>
            <a:solidFill>
              <a:srgbClr val="458BCB"/>
            </a:solidFill>
            <a:ln w="9525" cap="flat" cmpd="sng" algn="ctr">
              <a:solidFill>
                <a:srgbClr val="458BCB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/>
                <a:cs typeface="Arial" panose="020B060402020202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31BF793-A6C4-1549-9155-E80B7863019D}"/>
                </a:ext>
              </a:extLst>
            </p:cNvPr>
            <p:cNvSpPr/>
            <p:nvPr/>
          </p:nvSpPr>
          <p:spPr>
            <a:xfrm>
              <a:off x="6116186" y="2583242"/>
              <a:ext cx="1337398" cy="665342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/>
                <a:cs typeface="Arial" panose="020B060402020202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A7707A0-9111-6F49-B52A-130BAF241CCA}"/>
                </a:ext>
              </a:extLst>
            </p:cNvPr>
            <p:cNvSpPr/>
            <p:nvPr/>
          </p:nvSpPr>
          <p:spPr>
            <a:xfrm>
              <a:off x="7809916" y="2583242"/>
              <a:ext cx="1337398" cy="665342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B7E64FC-858E-1246-8B56-5E51E58CF55D}"/>
                </a:ext>
              </a:extLst>
            </p:cNvPr>
            <p:cNvSpPr txBox="1"/>
            <p:nvPr/>
          </p:nvSpPr>
          <p:spPr>
            <a:xfrm>
              <a:off x="1030659" y="2818119"/>
              <a:ext cx="1337399" cy="1880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sz="1400" b="1" dirty="0">
                  <a:solidFill>
                    <a:srgbClr val="FFFFFF"/>
                  </a:solidFill>
                  <a:latin typeface="Franklin Gothic Book"/>
                  <a:ea typeface="ＭＳ Ｐゴシック" pitchFamily="34" charset="-128"/>
                </a:rPr>
                <a:t>Идентификация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DF6BB80-E392-8B43-9E60-4F7CF8F8B61E}"/>
                </a:ext>
              </a:extLst>
            </p:cNvPr>
            <p:cNvSpPr txBox="1"/>
            <p:nvPr/>
          </p:nvSpPr>
          <p:spPr>
            <a:xfrm>
              <a:off x="2732649" y="2803807"/>
              <a:ext cx="1333475" cy="1880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anklin Gothic Book"/>
                  <a:ea typeface="ＭＳ Ｐゴシック" pitchFamily="34" charset="-128"/>
                  <a:cs typeface="+mn-cs"/>
                </a:rPr>
                <a:t>Предотвращение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1BB0E06-8D17-EC4B-BAC8-F84945066E7F}"/>
                </a:ext>
              </a:extLst>
            </p:cNvPr>
            <p:cNvSpPr txBox="1"/>
            <p:nvPr/>
          </p:nvSpPr>
          <p:spPr>
            <a:xfrm>
              <a:off x="4422455" y="2803807"/>
              <a:ext cx="1337399" cy="1880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anklin Gothic Book"/>
                  <a:ea typeface="ＭＳ Ｐゴシック" pitchFamily="34" charset="-128"/>
                  <a:cs typeface="+mn-cs"/>
                </a:rPr>
                <a:t>Обнаружение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F27A8B7-6C0D-2542-8A2D-B34423AE363A}"/>
                </a:ext>
              </a:extLst>
            </p:cNvPr>
            <p:cNvSpPr txBox="1"/>
            <p:nvPr/>
          </p:nvSpPr>
          <p:spPr>
            <a:xfrm>
              <a:off x="6126122" y="2803807"/>
              <a:ext cx="1325736" cy="1880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anklin Gothic Book"/>
                  <a:ea typeface="ＭＳ Ｐゴシック" pitchFamily="34" charset="-128"/>
                  <a:cs typeface="+mn-cs"/>
                </a:rPr>
                <a:t>Реагирование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1FFB454-2CE9-7942-99F8-2480DAB24406}"/>
                </a:ext>
              </a:extLst>
            </p:cNvPr>
            <p:cNvSpPr txBox="1"/>
            <p:nvPr/>
          </p:nvSpPr>
          <p:spPr>
            <a:xfrm>
              <a:off x="7829788" y="2803807"/>
              <a:ext cx="1317526" cy="1880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anklin Gothic Book"/>
                  <a:ea typeface="ＭＳ Ｐゴシック" pitchFamily="34" charset="-128"/>
                  <a:cs typeface="+mn-cs"/>
                </a:rPr>
                <a:t>Восстановление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ＭＳ Ｐゴシック" pitchFamily="34" charset="-128"/>
                <a:cs typeface="+mn-cs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E083E7E-382D-5143-BC2B-C67109FB97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3328" y="2282270"/>
              <a:ext cx="0" cy="207352"/>
            </a:xfrm>
            <a:prstGeom prst="line">
              <a:avLst/>
            </a:prstGeom>
            <a:noFill/>
            <a:ln w="28575" cap="flat" cmpd="sng" algn="ctr">
              <a:solidFill>
                <a:srgbClr val="FF6600"/>
              </a:solidFill>
              <a:prstDash val="solid"/>
              <a:miter lim="800000"/>
              <a:headEnd type="triangle" w="med" len="med"/>
              <a:tailEnd type="none" w="med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7552094-5FCF-3048-BCC4-4C6507C89F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76736" y="2284198"/>
              <a:ext cx="0" cy="207352"/>
            </a:xfrm>
            <a:prstGeom prst="line">
              <a:avLst/>
            </a:prstGeom>
            <a:noFill/>
            <a:ln w="28575" cap="flat" cmpd="sng" algn="ctr">
              <a:solidFill>
                <a:srgbClr val="FF6600"/>
              </a:solidFill>
              <a:prstDash val="solid"/>
              <a:miter lim="800000"/>
              <a:headEnd type="triangl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FAD023D-8BE6-CC4F-849E-37FBEF7D9D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76282" y="2270697"/>
              <a:ext cx="0" cy="207352"/>
            </a:xfrm>
            <a:prstGeom prst="line">
              <a:avLst/>
            </a:prstGeom>
            <a:noFill/>
            <a:ln w="28575" cap="flat" cmpd="sng" algn="ctr">
              <a:solidFill>
                <a:srgbClr val="FF6600"/>
              </a:solidFill>
              <a:prstDash val="solid"/>
              <a:miter lim="800000"/>
              <a:headEnd type="triangle" w="med" len="med"/>
              <a:tailEnd type="none" w="med" len="med"/>
            </a:ln>
            <a:effectLst/>
          </p:spPr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671B9A3-8D86-8D41-BCA8-0BC0C79F7AE6}"/>
                </a:ext>
              </a:extLst>
            </p:cNvPr>
            <p:cNvSpPr txBox="1"/>
            <p:nvPr/>
          </p:nvSpPr>
          <p:spPr>
            <a:xfrm>
              <a:off x="2428432" y="3324082"/>
              <a:ext cx="1892984" cy="2444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/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Автоматизированное моделирование угроз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/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OT</a:t>
              </a:r>
              <a:endPara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02234"/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2234"/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/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Управление  угрозами и устранение рисков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/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OT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2234"/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/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Встроенная интеграция с </a:t>
              </a:r>
              <a:r>
                <a:rPr kumimoji="0" lang="ru-RU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02234"/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фаерволами</a:t>
              </a:r>
              <a:r>
                <a: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/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 и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/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NAC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350DFBC-C3AA-0246-ACFB-487A2A792457}"/>
                </a:ext>
              </a:extLst>
            </p:cNvPr>
            <p:cNvSpPr txBox="1"/>
            <p:nvPr/>
          </p:nvSpPr>
          <p:spPr>
            <a:xfrm>
              <a:off x="4265936" y="3324082"/>
              <a:ext cx="1646105" cy="2229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/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Постоянный мониторинг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/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OT</a:t>
              </a:r>
              <a:r>
                <a: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/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 с помощью запатентованной технологии обнаружения аномалий поведения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ru-RU" sz="1600" dirty="0">
                <a:solidFill>
                  <a:srgbClr val="202234"/>
                </a:solidFill>
                <a:latin typeface="Franklin Gothic Book"/>
                <a:cs typeface="Arial" panose="020B0604020202020204" pitchFamily="34" charset="0"/>
              </a:endParaRPr>
            </a:p>
            <a:p>
              <a:pPr algn="ctr">
                <a:defRPr/>
              </a:pPr>
              <a:r>
                <a: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/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Аналитика угроз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/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OT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8EFFF8C-D62B-224B-88D2-701BBCFBF67D}"/>
                </a:ext>
              </a:extLst>
            </p:cNvPr>
            <p:cNvSpPr txBox="1"/>
            <p:nvPr/>
          </p:nvSpPr>
          <p:spPr>
            <a:xfrm>
              <a:off x="5934652" y="3314436"/>
              <a:ext cx="1821230" cy="3088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sz="1600" dirty="0">
                  <a:solidFill>
                    <a:srgbClr val="202234"/>
                  </a:solidFill>
                  <a:latin typeface="Franklin Gothic Book"/>
                  <a:cs typeface="Arial" panose="020B0604020202020204" pitchFamily="34" charset="0"/>
                </a:rPr>
                <a:t>Инструментарий глубокой </a:t>
              </a:r>
              <a:r>
                <a:rPr lang="ru-RU" sz="1600" dirty="0" err="1">
                  <a:solidFill>
                    <a:srgbClr val="202234"/>
                  </a:solidFill>
                  <a:latin typeface="Franklin Gothic Book"/>
                  <a:cs typeface="Arial" panose="020B0604020202020204" pitchFamily="34" charset="0"/>
                </a:rPr>
                <a:t>форенсики</a:t>
              </a:r>
              <a:r>
                <a:rPr lang="ru-RU" sz="1600" dirty="0">
                  <a:solidFill>
                    <a:srgbClr val="202234"/>
                  </a:solidFill>
                  <a:latin typeface="Franklin Gothic Book"/>
                  <a:cs typeface="Arial" panose="020B0604020202020204" pitchFamily="34" charset="0"/>
                </a:rPr>
                <a:t> и охоты на угрозы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2234"/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2234"/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/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Нативные коннекторы для интеграции с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/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SIEM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2234"/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endParaRPr>
            </a:p>
            <a:p>
              <a:pPr algn="ctr">
                <a:defRPr/>
              </a:pPr>
              <a:r>
                <a:rPr lang="ru-RU" sz="1600" dirty="0">
                  <a:solidFill>
                    <a:srgbClr val="202234"/>
                  </a:solidFill>
                  <a:cs typeface="Arial" panose="020B0604020202020204" pitchFamily="34" charset="0"/>
                </a:rPr>
                <a:t>Интеграция с инструментами </a:t>
              </a:r>
              <a:r>
                <a:rPr lang="en-US" sz="1600" dirty="0">
                  <a:solidFill>
                    <a:srgbClr val="202234"/>
                  </a:solidFill>
                  <a:cs typeface="Arial" panose="020B0604020202020204" pitchFamily="34" charset="0"/>
                </a:rPr>
                <a:t>IT Service Management (ITSM) </a:t>
              </a:r>
              <a:r>
                <a:rPr lang="ru-RU" sz="1600" dirty="0">
                  <a:solidFill>
                    <a:srgbClr val="202234"/>
                  </a:solidFill>
                  <a:cs typeface="Arial" panose="020B0604020202020204" pitchFamily="34" charset="0"/>
                </a:rPr>
                <a:t>и</a:t>
              </a:r>
              <a:r>
                <a:rPr lang="en-US" sz="1600" dirty="0">
                  <a:solidFill>
                    <a:srgbClr val="202234"/>
                  </a:solidFill>
                  <a:cs typeface="Arial" panose="020B0604020202020204" pitchFamily="34" charset="0"/>
                </a:rPr>
                <a:t> Security orchestration (SOAR)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2234"/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10536ED-AFA6-0644-8403-462B14B0E6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1391" y="2293845"/>
              <a:ext cx="0" cy="207352"/>
            </a:xfrm>
            <a:prstGeom prst="line">
              <a:avLst/>
            </a:prstGeom>
            <a:noFill/>
            <a:ln w="28575" cap="flat" cmpd="sng" algn="ctr">
              <a:solidFill>
                <a:srgbClr val="FF6600"/>
              </a:solidFill>
              <a:prstDash val="solid"/>
              <a:miter lim="800000"/>
              <a:headEnd type="triangle" w="med" len="med"/>
              <a:tailEnd type="none" w="med" len="med"/>
            </a:ln>
            <a:effectLst/>
          </p:spPr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205FF46-33A7-9F44-AF5D-85F2228A0406}"/>
                </a:ext>
              </a:extLst>
            </p:cNvPr>
            <p:cNvSpPr txBox="1"/>
            <p:nvPr/>
          </p:nvSpPr>
          <p:spPr>
            <a:xfrm>
              <a:off x="782327" y="3324082"/>
              <a:ext cx="1646105" cy="2444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/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Обнаружение активов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2234"/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2234"/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/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Сопоставление сетевой топологии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2234"/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600" dirty="0">
                <a:solidFill>
                  <a:srgbClr val="202234"/>
                </a:solidFill>
                <a:latin typeface="Franklin Gothic Book"/>
                <a:cs typeface="Arial" panose="020B0604020202020204" pitchFamily="34" charset="0"/>
              </a:endParaRPr>
            </a:p>
            <a:p>
              <a:pPr algn="ctr">
                <a:defRPr/>
              </a:pPr>
              <a:r>
                <a:rPr lang="ru-RU" sz="1600" dirty="0">
                  <a:solidFill>
                    <a:srgbClr val="202234"/>
                  </a:solidFill>
                  <a:cs typeface="Arial" panose="020B0604020202020204" pitchFamily="34" charset="0"/>
                </a:rPr>
                <a:t>Идентификация неавторизованного удаленного доступа и слабых учетных данных</a:t>
              </a:r>
              <a:endParaRPr lang="en-US" sz="1600" dirty="0">
                <a:solidFill>
                  <a:srgbClr val="202234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69DD4C0-E445-D54D-955B-732DA0B876BC}"/>
                </a:ext>
              </a:extLst>
            </p:cNvPr>
            <p:cNvSpPr txBox="1"/>
            <p:nvPr/>
          </p:nvSpPr>
          <p:spPr>
            <a:xfrm>
              <a:off x="7647880" y="3330089"/>
              <a:ext cx="1809856" cy="2229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/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Автоматизация создания отчетов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2234"/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600" dirty="0">
                <a:solidFill>
                  <a:srgbClr val="202234"/>
                </a:solidFill>
                <a:latin typeface="Franklin Gothic Book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/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Оповещения об ошибках резервного копирования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2234"/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2234"/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2234"/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2234"/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2234"/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39" name="Picture 2" descr="Image result for nist logo png">
              <a:extLst>
                <a:ext uri="{FF2B5EF4-FFF2-40B4-BE49-F238E27FC236}">
                  <a16:creationId xmlns:a16="http://schemas.microsoft.com/office/drawing/2014/main" id="{AB3A54BE-3848-E847-ADE2-F945838A6E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1416" y="1486668"/>
              <a:ext cx="1854564" cy="4887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9964142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01872-3766-3C4C-96BC-192A9FB360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631732"/>
            <a:ext cx="12192000" cy="551609"/>
          </a:xfrm>
        </p:spPr>
        <p:txBody>
          <a:bodyPr>
            <a:normAutofit/>
          </a:bodyPr>
          <a:lstStyle/>
          <a:p>
            <a:r>
              <a:rPr lang="ru-RU" dirty="0"/>
              <a:t>Проверено наиболее сложными средами  в мире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8418F2-7772-2940-96BE-70FA4CEAA3DA}"/>
              </a:ext>
            </a:extLst>
          </p:cNvPr>
          <p:cNvGrpSpPr/>
          <p:nvPr/>
        </p:nvGrpSpPr>
        <p:grpSpPr>
          <a:xfrm>
            <a:off x="272163" y="1507111"/>
            <a:ext cx="3594987" cy="4993234"/>
            <a:chOff x="1117983" y="1541401"/>
            <a:chExt cx="3078866" cy="408389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55BBFDD-CFC7-DF48-9873-1A7171C56B6D}"/>
                </a:ext>
              </a:extLst>
            </p:cNvPr>
            <p:cNvSpPr/>
            <p:nvPr/>
          </p:nvSpPr>
          <p:spPr>
            <a:xfrm>
              <a:off x="1117983" y="1541401"/>
              <a:ext cx="3078866" cy="4083895"/>
            </a:xfrm>
            <a:prstGeom prst="rect">
              <a:avLst/>
            </a:prstGeom>
            <a:solidFill>
              <a:schemeClr val="bg1">
                <a:lumMod val="9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5C50BE4-4212-A446-9204-C5ED0E5C8262}"/>
                </a:ext>
              </a:extLst>
            </p:cNvPr>
            <p:cNvSpPr/>
            <p:nvPr/>
          </p:nvSpPr>
          <p:spPr>
            <a:xfrm>
              <a:off x="1117983" y="1541402"/>
              <a:ext cx="3078866" cy="1123758"/>
            </a:xfrm>
            <a:prstGeom prst="rect">
              <a:avLst/>
            </a:prstGeom>
            <a:solidFill>
              <a:schemeClr val="bg1">
                <a:lumMod val="9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452D5D5-3566-7B40-AE6A-9A62C2C0A424}"/>
                </a:ext>
              </a:extLst>
            </p:cNvPr>
            <p:cNvSpPr/>
            <p:nvPr/>
          </p:nvSpPr>
          <p:spPr>
            <a:xfrm>
              <a:off x="1133609" y="2757768"/>
              <a:ext cx="3063240" cy="20682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1" indent="-285750" algn="l" defTabSz="8890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Стратегическое соглашение</a:t>
              </a:r>
              <a:endParaRPr kumimoji="0" lang="he-IL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endParaRPr>
            </a:p>
            <a:p>
              <a:pPr marL="228600" marR="0" lvl="1" indent="-228600" algn="l" defTabSz="8890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Потребность в защите устройств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IoT (BMS, 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СКУД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, </a:t>
              </a:r>
              <a:r>
                <a:rPr kumimoji="0" lang="ru-RU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итд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.)</a:t>
              </a:r>
            </a:p>
            <a:p>
              <a:pPr marL="228600" marR="0" lvl="1" indent="-228600" algn="l" defTabSz="8890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lang="ru-RU" dirty="0">
                  <a:solidFill>
                    <a:srgbClr val="202234">
                      <a:lumMod val="90000"/>
                      <a:lumOff val="10000"/>
                    </a:srgbClr>
                  </a:solidFill>
                  <a:latin typeface="Franklin Gothic Book"/>
                  <a:cs typeface="Arial" panose="020B0604020202020204" pitchFamily="34" charset="0"/>
                </a:rPr>
                <a:t>Риск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 = 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потеря прибыли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; 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репутация бренда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; 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срыв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 SLA</a:t>
              </a:r>
            </a:p>
            <a:p>
              <a:pPr marL="228600" marR="0" lvl="1" indent="-228600" algn="l" defTabSz="8890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Интегрирован в процессы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SOC 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с помощью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 Sentinel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6B6BDA0-37B9-A241-9012-EAA9EA077A56}"/>
                </a:ext>
              </a:extLst>
            </p:cNvPr>
            <p:cNvSpPr/>
            <p:nvPr/>
          </p:nvSpPr>
          <p:spPr>
            <a:xfrm>
              <a:off x="1161041" y="2018189"/>
              <a:ext cx="303580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rPr>
                <a:t>ЦОДы</a:t>
              </a:r>
              <a:r>
                <a:rPr kumimoji="0" lang="ru-RU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rPr>
                <a:t>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rPr>
                <a:t>Microsoft Azure</a:t>
              </a:r>
              <a:endParaRPr kumimoji="0" lang="he-IL" sz="2800" b="1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B050102A-2B94-5648-9AE8-C772709E0621}"/>
              </a:ext>
            </a:extLst>
          </p:cNvPr>
          <p:cNvSpPr/>
          <p:nvPr/>
        </p:nvSpPr>
        <p:spPr>
          <a:xfrm>
            <a:off x="7955280" y="1768456"/>
            <a:ext cx="30601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CPG Manufacturer </a:t>
            </a:r>
            <a:b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(5,000 employees)</a:t>
            </a:r>
            <a:endParaRPr kumimoji="0" lang="he-IL" sz="2800" b="1" i="0" u="none" strike="noStrike" kern="1200" cap="none" spc="0" normalizeH="0" baseline="0" noProof="0">
              <a:ln>
                <a:noFill/>
              </a:ln>
              <a:solidFill>
                <a:srgbClr val="202234">
                  <a:lumMod val="90000"/>
                  <a:lumOff val="10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E7B2D2D-015F-BE4A-A2E4-5ED2280FE27E}"/>
              </a:ext>
            </a:extLst>
          </p:cNvPr>
          <p:cNvSpPr/>
          <p:nvPr/>
        </p:nvSpPr>
        <p:spPr>
          <a:xfrm>
            <a:off x="4276473" y="1533781"/>
            <a:ext cx="3594987" cy="4966564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B9B0E83-BB3A-8748-8478-F165FC63C33D}"/>
              </a:ext>
            </a:extLst>
          </p:cNvPr>
          <p:cNvSpPr/>
          <p:nvPr/>
        </p:nvSpPr>
        <p:spPr>
          <a:xfrm>
            <a:off x="4276473" y="1533781"/>
            <a:ext cx="3594987" cy="1298562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A458A17-BE8B-8644-900B-EA687DA4C157}"/>
              </a:ext>
            </a:extLst>
          </p:cNvPr>
          <p:cNvSpPr/>
          <p:nvPr/>
        </p:nvSpPr>
        <p:spPr>
          <a:xfrm>
            <a:off x="4274820" y="2912688"/>
            <a:ext cx="3623310" cy="314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lvl="1" indent="-228600" algn="l" defTabSz="8890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Сотни зданий по всему миру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02234">
                  <a:lumMod val="90000"/>
                  <a:lumOff val="10000"/>
                </a:srgbClr>
              </a:solidFill>
              <a:effectLst/>
              <a:uLnTx/>
              <a:uFillTx/>
              <a:latin typeface="Franklin Gothic Book"/>
              <a:ea typeface="+mn-ea"/>
              <a:cs typeface="Arial" panose="020B0604020202020204" pitchFamily="34" charset="0"/>
            </a:endParaRPr>
          </a:p>
          <a:p>
            <a:pPr marL="228600" marR="0" lvl="1" indent="-228600" algn="l" defTabSz="8890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10,000+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неуправляемых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 IoT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устройств с прямым подключением в ИТ сеть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 </a:t>
            </a:r>
          </a:p>
          <a:p>
            <a:pPr marL="228600" marR="0" lvl="1" indent="-228600" algn="l" defTabSz="8890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Надежная защита конечных точек кроме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IoT</a:t>
            </a:r>
          </a:p>
          <a:p>
            <a:pPr marL="228600" marR="0" lvl="1" indent="-228600" algn="l" defTabSz="8890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Риск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 = </a:t>
            </a:r>
            <a:r>
              <a:rPr lang="ru-RU" dirty="0">
                <a:solidFill>
                  <a:srgbClr val="202234">
                    <a:lumMod val="90000"/>
                    <a:lumOff val="10000"/>
                  </a:srgbClr>
                </a:solidFill>
                <a:latin typeface="Franklin Gothic Book"/>
                <a:cs typeface="Arial" panose="020B0604020202020204" pitchFamily="34" charset="0"/>
              </a:rPr>
              <a:t>смерть пациента приведет к потере репутации и ответственности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02234">
                  <a:lumMod val="90000"/>
                  <a:lumOff val="10000"/>
                </a:srgbClr>
              </a:solidFill>
              <a:effectLst/>
              <a:uLnTx/>
              <a:uFillTx/>
              <a:latin typeface="Franklin Gothic Book"/>
              <a:ea typeface="+mn-ea"/>
              <a:cs typeface="Arial" panose="020B0604020202020204" pitchFamily="34" charset="0"/>
            </a:endParaRPr>
          </a:p>
          <a:p>
            <a:pPr marL="228600" marR="0" lvl="1" indent="-228600" algn="l" defTabSz="8890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Char char="•"/>
              <a:tabLst/>
              <a:defRPr/>
            </a:pPr>
            <a:r>
              <a:rPr lang="ru-RU" dirty="0">
                <a:solidFill>
                  <a:srgbClr val="202234">
                    <a:lumMod val="90000"/>
                    <a:lumOff val="10000"/>
                  </a:srgbClr>
                </a:solidFill>
                <a:latin typeface="Franklin Gothic Book"/>
                <a:cs typeface="Arial" panose="020B0604020202020204" pitchFamily="34" charset="0"/>
              </a:rPr>
              <a:t>Интеграция в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SOC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с помощью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 Splunk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и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 IBM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QRadar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02234">
                  <a:lumMod val="90000"/>
                  <a:lumOff val="10000"/>
                </a:srgbClr>
              </a:solidFill>
              <a:effectLst/>
              <a:uLnTx/>
              <a:uFillTx/>
              <a:latin typeface="Franklin Gothic Book"/>
              <a:ea typeface="+mn-ea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DAD6E40-D748-464E-8CEB-7EEBE704E061}"/>
              </a:ext>
            </a:extLst>
          </p:cNvPr>
          <p:cNvSpPr/>
          <p:nvPr/>
        </p:nvSpPr>
        <p:spPr>
          <a:xfrm>
            <a:off x="4334652" y="1746181"/>
            <a:ext cx="354471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800" b="1" dirty="0">
                <a:solidFill>
                  <a:srgbClr val="202234">
                    <a:lumMod val="90000"/>
                    <a:lumOff val="10000"/>
                  </a:srgbClr>
                </a:solidFill>
                <a:latin typeface="Franklin Gothic Book"/>
              </a:rPr>
              <a:t>Здравоохранение  из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F500</a:t>
            </a:r>
            <a:endParaRPr kumimoji="0" lang="he-IL" sz="2800" b="1" i="0" u="none" strike="noStrike" kern="1200" cap="none" spc="0" normalizeH="0" baseline="0" noProof="0" dirty="0">
              <a:ln>
                <a:noFill/>
              </a:ln>
              <a:solidFill>
                <a:srgbClr val="202234">
                  <a:lumMod val="90000"/>
                  <a:lumOff val="10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B7B5F99-DA81-FB4E-8FC0-B26D320D4770}"/>
              </a:ext>
            </a:extLst>
          </p:cNvPr>
          <p:cNvSpPr/>
          <p:nvPr/>
        </p:nvSpPr>
        <p:spPr>
          <a:xfrm>
            <a:off x="8269353" y="1514731"/>
            <a:ext cx="3594987" cy="4966564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1E1526-3E3F-E049-8945-B20E4973D051}"/>
              </a:ext>
            </a:extLst>
          </p:cNvPr>
          <p:cNvSpPr/>
          <p:nvPr/>
        </p:nvSpPr>
        <p:spPr>
          <a:xfrm>
            <a:off x="8269353" y="1514731"/>
            <a:ext cx="3594987" cy="1298562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729B7BC-AFEB-3D42-839D-CE8345CD2BAA}"/>
              </a:ext>
            </a:extLst>
          </p:cNvPr>
          <p:cNvSpPr/>
          <p:nvPr/>
        </p:nvSpPr>
        <p:spPr>
          <a:xfrm>
            <a:off x="8185533" y="2859348"/>
            <a:ext cx="3731785" cy="364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lvl="1" indent="-228600" algn="l" defTabSz="8890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Отели и казино по всему миру</a:t>
            </a: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srgbClr val="202234">
                  <a:lumMod val="90000"/>
                  <a:lumOff val="10000"/>
                </a:srgbClr>
              </a:solidFill>
              <a:effectLst/>
              <a:uLnTx/>
              <a:uFillTx/>
              <a:latin typeface="Franklin Gothic Book"/>
              <a:ea typeface="+mn-ea"/>
              <a:cs typeface="Arial" panose="020B0604020202020204" pitchFamily="34" charset="0"/>
            </a:endParaRPr>
          </a:p>
          <a:p>
            <a:pPr marL="228600" marR="0" lvl="1" indent="-228600" algn="l" defTabSz="8890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Угрозы со стороны про-государственных и криминальных группировок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02234">
                  <a:lumMod val="90000"/>
                  <a:lumOff val="10000"/>
                </a:srgbClr>
              </a:solidFill>
              <a:effectLst/>
              <a:uLnTx/>
              <a:uFillTx/>
              <a:latin typeface="Franklin Gothic Book"/>
              <a:ea typeface="+mn-ea"/>
              <a:cs typeface="Arial" panose="020B0604020202020204" pitchFamily="34" charset="0"/>
            </a:endParaRPr>
          </a:p>
          <a:p>
            <a:pPr marL="228600" marR="0" lvl="1" indent="-228600" algn="l" defTabSz="8890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Необходимо защищать неуправляемые устройства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IOT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для управления энергетикой </a:t>
            </a:r>
            <a:r>
              <a:rPr lang="ru-RU" dirty="0">
                <a:solidFill>
                  <a:srgbClr val="202234">
                    <a:lumMod val="90000"/>
                    <a:lumOff val="10000"/>
                  </a:srgbClr>
                </a:solidFill>
                <a:latin typeface="Franklin Gothic Book"/>
                <a:cs typeface="Arial" panose="020B0604020202020204" pitchFamily="34" charset="0"/>
              </a:rPr>
              <a:t>и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 BMS </a:t>
            </a:r>
          </a:p>
          <a:p>
            <a:pPr marL="228600" marR="0" lvl="1" indent="-228600" algn="l" defTabSz="8890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Риск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 =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потеря выручки, репутации, утрата данных клиентов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02234">
                  <a:lumMod val="90000"/>
                  <a:lumOff val="10000"/>
                </a:srgbClr>
              </a:solidFill>
              <a:effectLst/>
              <a:uLnTx/>
              <a:uFillTx/>
              <a:latin typeface="Franklin Gothic Book"/>
              <a:ea typeface="+mn-ea"/>
              <a:cs typeface="Arial" panose="020B0604020202020204" pitchFamily="34" charset="0"/>
            </a:endParaRPr>
          </a:p>
          <a:p>
            <a:pPr marL="228600" marR="0" lvl="1" indent="-228600" algn="l" defTabSz="8890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Развернуто за день включая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интеграци</a:t>
            </a:r>
            <a:r>
              <a:rPr lang="ru-RU" dirty="0">
                <a:solidFill>
                  <a:srgbClr val="202234">
                    <a:lumMod val="90000"/>
                    <a:lumOff val="10000"/>
                  </a:srgbClr>
                </a:solidFill>
                <a:latin typeface="Franklin Gothic Book"/>
                <a:cs typeface="Arial" panose="020B0604020202020204" pitchFamily="34" charset="0"/>
              </a:rPr>
              <a:t>ю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SOC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 через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 Splunk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5D24057-47DE-8040-AC3C-DE67E97D3EA8}"/>
              </a:ext>
            </a:extLst>
          </p:cNvPr>
          <p:cNvSpPr/>
          <p:nvPr/>
        </p:nvSpPr>
        <p:spPr>
          <a:xfrm>
            <a:off x="8308199" y="1706008"/>
            <a:ext cx="354471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Гостиничный бизнес из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F500</a:t>
            </a:r>
            <a:endParaRPr kumimoji="0" lang="he-IL" sz="2800" b="1" i="0" u="none" strike="noStrike" kern="1200" cap="none" spc="0" normalizeH="0" baseline="0" noProof="0" dirty="0">
              <a:ln>
                <a:noFill/>
              </a:ln>
              <a:solidFill>
                <a:srgbClr val="202234">
                  <a:lumMod val="90000"/>
                  <a:lumOff val="10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296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01872-3766-3C4C-96BC-192A9FB360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631732"/>
            <a:ext cx="12192000" cy="551609"/>
          </a:xfrm>
        </p:spPr>
        <p:txBody>
          <a:bodyPr/>
          <a:lstStyle/>
          <a:p>
            <a:r>
              <a:rPr lang="ru-RU" dirty="0"/>
              <a:t>Проверено наиболее сложными средами  в мире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8418F2-7772-2940-96BE-70FA4CEAA3DA}"/>
              </a:ext>
            </a:extLst>
          </p:cNvPr>
          <p:cNvGrpSpPr/>
          <p:nvPr/>
        </p:nvGrpSpPr>
        <p:grpSpPr>
          <a:xfrm>
            <a:off x="272163" y="1507111"/>
            <a:ext cx="3594987" cy="5017448"/>
            <a:chOff x="1117983" y="1541401"/>
            <a:chExt cx="3078866" cy="483563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55BBFDD-CFC7-DF48-9873-1A7171C56B6D}"/>
                </a:ext>
              </a:extLst>
            </p:cNvPr>
            <p:cNvSpPr/>
            <p:nvPr/>
          </p:nvSpPr>
          <p:spPr>
            <a:xfrm>
              <a:off x="1117983" y="1541401"/>
              <a:ext cx="3078866" cy="4835632"/>
            </a:xfrm>
            <a:prstGeom prst="rect">
              <a:avLst/>
            </a:prstGeom>
            <a:solidFill>
              <a:schemeClr val="bg1">
                <a:lumMod val="9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5C50BE4-4212-A446-9204-C5ED0E5C8262}"/>
                </a:ext>
              </a:extLst>
            </p:cNvPr>
            <p:cNvSpPr/>
            <p:nvPr/>
          </p:nvSpPr>
          <p:spPr>
            <a:xfrm>
              <a:off x="1117983" y="1541401"/>
              <a:ext cx="3078866" cy="1298562"/>
            </a:xfrm>
            <a:prstGeom prst="rect">
              <a:avLst/>
            </a:prstGeom>
            <a:solidFill>
              <a:schemeClr val="bg1">
                <a:lumMod val="9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452D5D5-3566-7B40-AE6A-9A62C2C0A424}"/>
                </a:ext>
              </a:extLst>
            </p:cNvPr>
            <p:cNvSpPr/>
            <p:nvPr/>
          </p:nvSpPr>
          <p:spPr>
            <a:xfrm>
              <a:off x="1120140" y="2885273"/>
              <a:ext cx="3063240" cy="31423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28600" marR="0" lvl="1" indent="-228600" algn="l" defTabSz="8890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Развернуто более чем в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65</a:t>
              </a:r>
              <a:r>
                <a:rPr lang="ru-RU" dirty="0">
                  <a:solidFill>
                    <a:srgbClr val="202234">
                      <a:lumMod val="90000"/>
                      <a:lumOff val="10000"/>
                    </a:srgbClr>
                  </a:solidFill>
                  <a:latin typeface="Franklin Gothic Book"/>
                  <a:cs typeface="Arial" panose="020B0604020202020204" pitchFamily="34" charset="0"/>
                </a:rPr>
                <a:t> точках по всему миру</a:t>
              </a:r>
              <a:endParaRPr kumimoji="0" lang="he-IL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endParaRPr>
            </a:p>
            <a:p>
              <a:pPr marL="228600" marR="0" lvl="1" indent="-228600" algn="l" defTabSz="8890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Мониторинг более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30K+ </a:t>
              </a:r>
              <a:r>
                <a:rPr lang="ru-RU" dirty="0">
                  <a:solidFill>
                    <a:srgbClr val="202234">
                      <a:lumMod val="90000"/>
                      <a:lumOff val="10000"/>
                    </a:srgbClr>
                  </a:solidFill>
                  <a:latin typeface="Franklin Gothic Book"/>
                  <a:cs typeface="Arial" panose="020B0604020202020204" pitchFamily="34" charset="0"/>
                </a:rPr>
                <a:t>устройств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endParaRPr>
            </a:p>
            <a:p>
              <a:pPr marL="228600" marR="0" lvl="1" indent="-228600" algn="l" defTabSz="8890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Гетерогенный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OT 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с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14+ 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производителями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 (Schneider, GE, 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и </a:t>
              </a:r>
              <a:r>
                <a:rPr kumimoji="0" lang="ru-RU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т.д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.)</a:t>
              </a:r>
            </a:p>
            <a:p>
              <a:pPr marL="228600" marR="0" lvl="1" indent="-228600" algn="l" defTabSz="8890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Централизованное управление из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3 SOCs (US, 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Европа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, 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Азия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)</a:t>
              </a:r>
              <a:endParaRPr kumimoji="0" lang="he-IL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endParaRPr>
            </a:p>
            <a:p>
              <a:pPr marL="228600" marR="0" lvl="1" indent="-228600" algn="l" defTabSz="8890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Интеграция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с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Splunk, 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QRadar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, ServiceNow CMDB 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и заявки</a:t>
              </a:r>
              <a:endParaRPr kumimoji="0" lang="he-IL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6B6BDA0-37B9-A241-9012-EAA9EA077A56}"/>
                </a:ext>
              </a:extLst>
            </p:cNvPr>
            <p:cNvSpPr/>
            <p:nvPr/>
          </p:nvSpPr>
          <p:spPr>
            <a:xfrm>
              <a:off x="1133856" y="1749887"/>
              <a:ext cx="3035808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rPr>
                <a:t>Фармацевтический концерн из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rPr>
                <a:t>Top 3 </a:t>
              </a:r>
              <a:endParaRPr kumimoji="0" lang="he-IL" sz="2800" b="1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B050102A-2B94-5648-9AE8-C772709E0621}"/>
              </a:ext>
            </a:extLst>
          </p:cNvPr>
          <p:cNvSpPr/>
          <p:nvPr/>
        </p:nvSpPr>
        <p:spPr>
          <a:xfrm>
            <a:off x="7955280" y="1768456"/>
            <a:ext cx="30601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CPG Manufacturer </a:t>
            </a:r>
            <a:b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(5,000 employees)</a:t>
            </a:r>
            <a:endParaRPr kumimoji="0" lang="he-IL" sz="2800" b="1" i="0" u="none" strike="noStrike" kern="1200" cap="none" spc="0" normalizeH="0" baseline="0" noProof="0">
              <a:ln>
                <a:noFill/>
              </a:ln>
              <a:solidFill>
                <a:srgbClr val="202234">
                  <a:lumMod val="90000"/>
                  <a:lumOff val="10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E7B2D2D-015F-BE4A-A2E4-5ED2280FE27E}"/>
              </a:ext>
            </a:extLst>
          </p:cNvPr>
          <p:cNvSpPr/>
          <p:nvPr/>
        </p:nvSpPr>
        <p:spPr>
          <a:xfrm>
            <a:off x="4276473" y="1533781"/>
            <a:ext cx="3594987" cy="4990778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B9B0E83-BB3A-8748-8478-F165FC63C33D}"/>
              </a:ext>
            </a:extLst>
          </p:cNvPr>
          <p:cNvSpPr/>
          <p:nvPr/>
        </p:nvSpPr>
        <p:spPr>
          <a:xfrm>
            <a:off x="4276473" y="1533781"/>
            <a:ext cx="3594987" cy="1298562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A458A17-BE8B-8644-900B-EA687DA4C157}"/>
              </a:ext>
            </a:extLst>
          </p:cNvPr>
          <p:cNvSpPr/>
          <p:nvPr/>
        </p:nvSpPr>
        <p:spPr>
          <a:xfrm>
            <a:off x="4249317" y="2883562"/>
            <a:ext cx="3611880" cy="364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lvl="1" indent="-228600" algn="l" defTabSz="8890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Глобальный проект модернизации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IIoT</a:t>
            </a: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srgbClr val="202234">
                  <a:lumMod val="90000"/>
                  <a:lumOff val="10000"/>
                </a:srgbClr>
              </a:solidFill>
              <a:effectLst/>
              <a:uLnTx/>
              <a:uFillTx/>
              <a:latin typeface="Franklin Gothic Book"/>
              <a:ea typeface="+mn-ea"/>
              <a:cs typeface="Arial" panose="020B0604020202020204" pitchFamily="34" charset="0"/>
            </a:endParaRPr>
          </a:p>
          <a:p>
            <a:pPr marL="228600" marR="0" lvl="1" indent="-228600" algn="l" defTabSz="8890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Развернут на заводах в США, Мексике, Китае, Бразилии, Кореи…</a:t>
            </a:r>
          </a:p>
          <a:p>
            <a:pPr marL="228600" marR="0" lvl="1" indent="-228600" algn="l" defTabSz="8890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Улучшение оценки риска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OT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 с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55%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до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 90%+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за счет приоритезации</a:t>
            </a: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srgbClr val="202234">
                  <a:lumMod val="90000"/>
                  <a:lumOff val="10000"/>
                </a:srgbClr>
              </a:solidFill>
              <a:effectLst/>
              <a:uLnTx/>
              <a:uFillTx/>
              <a:latin typeface="Franklin Gothic Book"/>
              <a:ea typeface="+mn-ea"/>
              <a:cs typeface="Arial" panose="020B0604020202020204" pitchFamily="34" charset="0"/>
            </a:endParaRPr>
          </a:p>
          <a:p>
            <a:pPr marL="228600" marR="0" lvl="1" indent="-228600" algn="l" defTabSz="8890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Обнаружили вредоносный код на заводах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02234">
                  <a:lumMod val="90000"/>
                  <a:lumOff val="10000"/>
                </a:srgbClr>
              </a:solidFill>
              <a:effectLst/>
              <a:uLnTx/>
              <a:uFillTx/>
              <a:latin typeface="Franklin Gothic Book"/>
              <a:ea typeface="+mn-ea"/>
              <a:cs typeface="Arial" panose="020B0604020202020204" pitchFamily="34" charset="0"/>
            </a:endParaRPr>
          </a:p>
          <a:p>
            <a:pPr marL="228600" marR="0" lvl="1" indent="-228600" algn="l" defTabSz="8890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Мгновенное обнаружение атаки красной команды и оповещение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SOC</a:t>
            </a: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srgbClr val="202234">
                  <a:lumMod val="90000"/>
                  <a:lumOff val="10000"/>
                </a:srgbClr>
              </a:solidFill>
              <a:effectLst/>
              <a:uLnTx/>
              <a:uFillTx/>
              <a:latin typeface="Franklin Gothic Book"/>
              <a:ea typeface="+mn-ea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DAD6E40-D748-464E-8CEB-7EEBE704E061}"/>
              </a:ext>
            </a:extLst>
          </p:cNvPr>
          <p:cNvSpPr/>
          <p:nvPr/>
        </p:nvSpPr>
        <p:spPr>
          <a:xfrm>
            <a:off x="4301610" y="1715597"/>
            <a:ext cx="354471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Химический концерн из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F500</a:t>
            </a:r>
            <a:endParaRPr kumimoji="0" lang="he-IL" sz="2800" b="1" i="0" u="none" strike="noStrike" kern="1200" cap="none" spc="0" normalizeH="0" baseline="0" noProof="0" dirty="0">
              <a:ln>
                <a:noFill/>
              </a:ln>
              <a:solidFill>
                <a:srgbClr val="202234">
                  <a:lumMod val="90000"/>
                  <a:lumOff val="10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B7B5F99-DA81-FB4E-8FC0-B26D320D4770}"/>
              </a:ext>
            </a:extLst>
          </p:cNvPr>
          <p:cNvSpPr/>
          <p:nvPr/>
        </p:nvSpPr>
        <p:spPr>
          <a:xfrm>
            <a:off x="8269353" y="1514731"/>
            <a:ext cx="3594987" cy="5009828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1E1526-3E3F-E049-8945-B20E4973D051}"/>
              </a:ext>
            </a:extLst>
          </p:cNvPr>
          <p:cNvSpPr/>
          <p:nvPr/>
        </p:nvSpPr>
        <p:spPr>
          <a:xfrm>
            <a:off x="8269353" y="1514731"/>
            <a:ext cx="3594987" cy="1298562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729B7BC-AFEB-3D42-839D-CE8345CD2BAA}"/>
              </a:ext>
            </a:extLst>
          </p:cNvPr>
          <p:cNvSpPr/>
          <p:nvPr/>
        </p:nvSpPr>
        <p:spPr>
          <a:xfrm>
            <a:off x="8173457" y="2883562"/>
            <a:ext cx="3786778" cy="339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lvl="1" indent="-228600" algn="l" defTabSz="8890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Смесь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 IoT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и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 BMS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устройств</a:t>
            </a: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srgbClr val="202234">
                  <a:lumMod val="90000"/>
                  <a:lumOff val="10000"/>
                </a:srgbClr>
              </a:solidFill>
              <a:effectLst/>
              <a:uLnTx/>
              <a:uFillTx/>
              <a:latin typeface="Franklin Gothic Book"/>
              <a:ea typeface="+mn-ea"/>
              <a:cs typeface="Arial" panose="020B0604020202020204" pitchFamily="34" charset="0"/>
            </a:endParaRPr>
          </a:p>
          <a:p>
            <a:pPr marL="228600" marR="0" lvl="1" indent="-228600" algn="l" defTabSz="8890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Char char="•"/>
              <a:tabLst/>
              <a:defRPr/>
            </a:pPr>
            <a:r>
              <a:rPr lang="ru-RU" dirty="0">
                <a:solidFill>
                  <a:srgbClr val="202234">
                    <a:lumMod val="90000"/>
                    <a:lumOff val="10000"/>
                  </a:srgbClr>
                </a:solidFill>
                <a:latin typeface="Franklin Gothic Book"/>
                <a:cs typeface="Arial" panose="020B0604020202020204" pitchFamily="34" charset="0"/>
              </a:rPr>
              <a:t>Защита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IoT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сенсоров для мониторинга эмбрионов животных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02234">
                  <a:lumMod val="90000"/>
                  <a:lumOff val="10000"/>
                </a:srgbClr>
              </a:solidFill>
              <a:effectLst/>
              <a:uLnTx/>
              <a:uFillTx/>
              <a:latin typeface="Franklin Gothic Book"/>
              <a:ea typeface="+mn-ea"/>
              <a:cs typeface="Arial" panose="020B0604020202020204" pitchFamily="34" charset="0"/>
            </a:endParaRPr>
          </a:p>
          <a:p>
            <a:pPr marL="228600" marR="0" lvl="1" indent="-228600" algn="l" defTabSz="8890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CyberX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обнаружили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вс</a:t>
            </a:r>
            <a:r>
              <a:rPr lang="ru-RU" dirty="0">
                <a:solidFill>
                  <a:srgbClr val="202234">
                    <a:lumMod val="90000"/>
                    <a:lumOff val="10000"/>
                  </a:srgbClr>
                </a:solidFill>
                <a:latin typeface="Franklin Gothic Book"/>
                <a:cs typeface="Arial" panose="020B0604020202020204" pitchFamily="34" charset="0"/>
              </a:rPr>
              <a:t>е сети и устройства за несколько минут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02234">
                  <a:lumMod val="90000"/>
                  <a:lumOff val="10000"/>
                </a:srgbClr>
              </a:solidFill>
              <a:effectLst/>
              <a:uLnTx/>
              <a:uFillTx/>
              <a:latin typeface="Franklin Gothic Book"/>
              <a:ea typeface="+mn-ea"/>
              <a:cs typeface="Arial" panose="020B0604020202020204" pitchFamily="34" charset="0"/>
            </a:endParaRPr>
          </a:p>
          <a:p>
            <a:pPr marL="228600" marR="0" lvl="1" indent="-228600" algn="l" defTabSz="8890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Постоянный мониторинг подозрительного/неавторизованного поведения</a:t>
            </a: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srgbClr val="202234">
                  <a:lumMod val="90000"/>
                  <a:lumOff val="10000"/>
                </a:srgbClr>
              </a:solidFill>
              <a:effectLst/>
              <a:uLnTx/>
              <a:uFillTx/>
              <a:latin typeface="Franklin Gothic Book"/>
              <a:ea typeface="+mn-ea"/>
              <a:cs typeface="Arial" panose="020B0604020202020204" pitchFamily="34" charset="0"/>
            </a:endParaRPr>
          </a:p>
          <a:p>
            <a:pPr marL="228600" marR="0" lvl="1" indent="-228600" algn="l" defTabSz="8890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Избежали потерь миллионов долларов прямо и косвенно вложенных в исследования</a:t>
            </a: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srgbClr val="202234">
                  <a:lumMod val="90000"/>
                  <a:lumOff val="10000"/>
                </a:srgbClr>
              </a:solidFill>
              <a:effectLst/>
              <a:uLnTx/>
              <a:uFillTx/>
              <a:latin typeface="Franklin Gothic Book"/>
              <a:ea typeface="+mn-ea"/>
              <a:cs typeface="Arial" panose="020B06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5D24057-47DE-8040-AC3C-DE67E97D3EA8}"/>
              </a:ext>
            </a:extLst>
          </p:cNvPr>
          <p:cNvSpPr/>
          <p:nvPr/>
        </p:nvSpPr>
        <p:spPr>
          <a:xfrm>
            <a:off x="8269353" y="1613118"/>
            <a:ext cx="354471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800" b="1" dirty="0">
                <a:solidFill>
                  <a:srgbClr val="202234">
                    <a:lumMod val="90000"/>
                    <a:lumOff val="10000"/>
                  </a:srgbClr>
                </a:solidFill>
                <a:latin typeface="Franklin Gothic Book"/>
              </a:rPr>
              <a:t>Центр исследований сельского хозяйства</a:t>
            </a:r>
            <a:endParaRPr kumimoji="0" lang="he-IL" sz="2800" b="1" i="0" u="none" strike="noStrike" kern="1200" cap="none" spc="0" normalizeH="0" baseline="0" noProof="0" dirty="0">
              <a:ln>
                <a:noFill/>
              </a:ln>
              <a:solidFill>
                <a:srgbClr val="202234">
                  <a:lumMod val="90000"/>
                  <a:lumOff val="10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4399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73C18-9CAD-457F-9F7F-017408BBF6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876" y="2902921"/>
            <a:ext cx="4252038" cy="1052158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Архитектура</a:t>
            </a:r>
          </a:p>
        </p:txBody>
      </p:sp>
    </p:spTree>
    <p:extLst>
      <p:ext uri="{BB962C8B-B14F-4D97-AF65-F5344CB8AC3E}">
        <p14:creationId xmlns:p14="http://schemas.microsoft.com/office/powerpoint/2010/main" val="2199487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68C614C-975C-45D2-904A-69AD5C7081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FD1843-E182-47E5-A990-941D6D9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85" y="223376"/>
            <a:ext cx="10131993" cy="658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518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:a16="http://schemas.microsoft.com/office/drawing/2014/main" id="{F9C94043-1E27-4FA1-94DF-9E864F7F30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87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9610CD1-2273-4045-B380-92371D215373}"/>
              </a:ext>
            </a:extLst>
          </p:cNvPr>
          <p:cNvSpPr/>
          <p:nvPr/>
        </p:nvSpPr>
        <p:spPr bwMode="auto">
          <a:xfrm>
            <a:off x="1" y="487"/>
            <a:ext cx="12191999" cy="685702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28000">
                <a:schemeClr val="tx1">
                  <a:alpha val="20000"/>
                </a:schemeClr>
              </a:gs>
              <a:gs pos="43000">
                <a:schemeClr val="tx1">
                  <a:alpha val="30000"/>
                </a:schemeClr>
              </a:gs>
              <a:gs pos="100000">
                <a:schemeClr val="tx1">
                  <a:alpha val="80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1A7690A-63D9-4D39-A69F-BD46375A68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Гибкие варианты развертывания</a:t>
            </a:r>
            <a:endParaRPr lang="ru-RU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366091B-EED5-43C0-8D11-1DA852A3A9D2}"/>
              </a:ext>
            </a:extLst>
          </p:cNvPr>
          <p:cNvGrpSpPr/>
          <p:nvPr/>
        </p:nvGrpSpPr>
        <p:grpSpPr>
          <a:xfrm>
            <a:off x="5102104" y="2256229"/>
            <a:ext cx="1792850" cy="1792850"/>
            <a:chOff x="5102104" y="2256229"/>
            <a:chExt cx="1792850" cy="1792850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B985EAE6-EB81-4B6A-94B6-EEAFCE13E20C}"/>
                </a:ext>
              </a:extLst>
            </p:cNvPr>
            <p:cNvGrpSpPr/>
            <p:nvPr/>
          </p:nvGrpSpPr>
          <p:grpSpPr>
            <a:xfrm>
              <a:off x="5102104" y="2256229"/>
              <a:ext cx="1792850" cy="1792850"/>
              <a:chOff x="709072" y="1999107"/>
              <a:chExt cx="1828800" cy="1828800"/>
            </a:xfrm>
          </p:grpSpPr>
          <p:sp>
            <p:nvSpPr>
              <p:cNvPr id="87" name="object 60">
                <a:extLst>
                  <a:ext uri="{FF2B5EF4-FFF2-40B4-BE49-F238E27FC236}">
                    <a16:creationId xmlns:a16="http://schemas.microsoft.com/office/drawing/2014/main" id="{2FD9A82B-E277-4BD5-8670-89334823495F}"/>
                  </a:ext>
                </a:extLst>
              </p:cNvPr>
              <p:cNvSpPr/>
              <p:nvPr/>
            </p:nvSpPr>
            <p:spPr>
              <a:xfrm>
                <a:off x="709072" y="1999107"/>
                <a:ext cx="1828800" cy="1828800"/>
              </a:xfrm>
              <a:custGeom>
                <a:avLst/>
                <a:gdLst/>
                <a:ahLst/>
                <a:cxnLst/>
                <a:rect l="l" t="t" r="r" b="b"/>
                <a:pathLst>
                  <a:path w="1778000" h="1781810">
                    <a:moveTo>
                      <a:pt x="889000" y="0"/>
                    </a:moveTo>
                    <a:lnTo>
                      <a:pt x="816088" y="2953"/>
                    </a:lnTo>
                    <a:lnTo>
                      <a:pt x="744799" y="11659"/>
                    </a:lnTo>
                    <a:lnTo>
                      <a:pt x="675362" y="25890"/>
                    </a:lnTo>
                    <a:lnTo>
                      <a:pt x="608006" y="45415"/>
                    </a:lnTo>
                    <a:lnTo>
                      <a:pt x="542960" y="70006"/>
                    </a:lnTo>
                    <a:lnTo>
                      <a:pt x="480452" y="99433"/>
                    </a:lnTo>
                    <a:lnTo>
                      <a:pt x="420712" y="133468"/>
                    </a:lnTo>
                    <a:lnTo>
                      <a:pt x="363967" y="171879"/>
                    </a:lnTo>
                    <a:lnTo>
                      <a:pt x="310447" y="214440"/>
                    </a:lnTo>
                    <a:lnTo>
                      <a:pt x="260381" y="260919"/>
                    </a:lnTo>
                    <a:lnTo>
                      <a:pt x="213997" y="311089"/>
                    </a:lnTo>
                    <a:lnTo>
                      <a:pt x="171525" y="364719"/>
                    </a:lnTo>
                    <a:lnTo>
                      <a:pt x="133192" y="421580"/>
                    </a:lnTo>
                    <a:lnTo>
                      <a:pt x="99228" y="481444"/>
                    </a:lnTo>
                    <a:lnTo>
                      <a:pt x="69861" y="544080"/>
                    </a:lnTo>
                    <a:lnTo>
                      <a:pt x="45321" y="609260"/>
                    </a:lnTo>
                    <a:lnTo>
                      <a:pt x="25836" y="676754"/>
                    </a:lnTo>
                    <a:lnTo>
                      <a:pt x="11635" y="746333"/>
                    </a:lnTo>
                    <a:lnTo>
                      <a:pt x="2947" y="817767"/>
                    </a:lnTo>
                    <a:lnTo>
                      <a:pt x="0" y="890828"/>
                    </a:lnTo>
                    <a:lnTo>
                      <a:pt x="2947" y="963888"/>
                    </a:lnTo>
                    <a:lnTo>
                      <a:pt x="11635" y="1035321"/>
                    </a:lnTo>
                    <a:lnTo>
                      <a:pt x="25836" y="1104899"/>
                    </a:lnTo>
                    <a:lnTo>
                      <a:pt x="45321" y="1172392"/>
                    </a:lnTo>
                    <a:lnTo>
                      <a:pt x="69861" y="1237571"/>
                    </a:lnTo>
                    <a:lnTo>
                      <a:pt x="99228" y="1300207"/>
                    </a:lnTo>
                    <a:lnTo>
                      <a:pt x="133192" y="1360071"/>
                    </a:lnTo>
                    <a:lnTo>
                      <a:pt x="171525" y="1416932"/>
                    </a:lnTo>
                    <a:lnTo>
                      <a:pt x="213997" y="1470563"/>
                    </a:lnTo>
                    <a:lnTo>
                      <a:pt x="260381" y="1520732"/>
                    </a:lnTo>
                    <a:lnTo>
                      <a:pt x="310447" y="1567212"/>
                    </a:lnTo>
                    <a:lnTo>
                      <a:pt x="363967" y="1609773"/>
                    </a:lnTo>
                    <a:lnTo>
                      <a:pt x="420712" y="1648186"/>
                    </a:lnTo>
                    <a:lnTo>
                      <a:pt x="480452" y="1682221"/>
                    </a:lnTo>
                    <a:lnTo>
                      <a:pt x="542960" y="1711649"/>
                    </a:lnTo>
                    <a:lnTo>
                      <a:pt x="608006" y="1736240"/>
                    </a:lnTo>
                    <a:lnTo>
                      <a:pt x="675362" y="1755766"/>
                    </a:lnTo>
                    <a:lnTo>
                      <a:pt x="744799" y="1769997"/>
                    </a:lnTo>
                    <a:lnTo>
                      <a:pt x="816088" y="1778704"/>
                    </a:lnTo>
                    <a:lnTo>
                      <a:pt x="889000" y="1781657"/>
                    </a:lnTo>
                    <a:lnTo>
                      <a:pt x="961911" y="1778704"/>
                    </a:lnTo>
                    <a:lnTo>
                      <a:pt x="1033200" y="1769997"/>
                    </a:lnTo>
                    <a:lnTo>
                      <a:pt x="1102637" y="1755766"/>
                    </a:lnTo>
                    <a:lnTo>
                      <a:pt x="1169993" y="1736240"/>
                    </a:lnTo>
                    <a:lnTo>
                      <a:pt x="1235039" y="1711649"/>
                    </a:lnTo>
                    <a:lnTo>
                      <a:pt x="1297547" y="1682221"/>
                    </a:lnTo>
                    <a:lnTo>
                      <a:pt x="1357287" y="1648186"/>
                    </a:lnTo>
                    <a:lnTo>
                      <a:pt x="1414032" y="1609773"/>
                    </a:lnTo>
                    <a:lnTo>
                      <a:pt x="1467552" y="1567212"/>
                    </a:lnTo>
                    <a:lnTo>
                      <a:pt x="1517618" y="1520732"/>
                    </a:lnTo>
                    <a:lnTo>
                      <a:pt x="1564002" y="1470563"/>
                    </a:lnTo>
                    <a:lnTo>
                      <a:pt x="1606474" y="1416932"/>
                    </a:lnTo>
                    <a:lnTo>
                      <a:pt x="1644807" y="1360071"/>
                    </a:lnTo>
                    <a:lnTo>
                      <a:pt x="1678771" y="1300207"/>
                    </a:lnTo>
                    <a:lnTo>
                      <a:pt x="1708138" y="1237571"/>
                    </a:lnTo>
                    <a:lnTo>
                      <a:pt x="1732678" y="1172392"/>
                    </a:lnTo>
                    <a:lnTo>
                      <a:pt x="1752163" y="1104899"/>
                    </a:lnTo>
                    <a:lnTo>
                      <a:pt x="1766364" y="1035321"/>
                    </a:lnTo>
                    <a:lnTo>
                      <a:pt x="1775052" y="963888"/>
                    </a:lnTo>
                    <a:lnTo>
                      <a:pt x="1778000" y="890828"/>
                    </a:lnTo>
                    <a:lnTo>
                      <a:pt x="1775052" y="817767"/>
                    </a:lnTo>
                    <a:lnTo>
                      <a:pt x="1766364" y="746333"/>
                    </a:lnTo>
                    <a:lnTo>
                      <a:pt x="1752163" y="676754"/>
                    </a:lnTo>
                    <a:lnTo>
                      <a:pt x="1732678" y="609260"/>
                    </a:lnTo>
                    <a:lnTo>
                      <a:pt x="1708138" y="544080"/>
                    </a:lnTo>
                    <a:lnTo>
                      <a:pt x="1678771" y="481444"/>
                    </a:lnTo>
                    <a:lnTo>
                      <a:pt x="1644807" y="421580"/>
                    </a:lnTo>
                    <a:lnTo>
                      <a:pt x="1606474" y="364719"/>
                    </a:lnTo>
                    <a:lnTo>
                      <a:pt x="1564002" y="311089"/>
                    </a:lnTo>
                    <a:lnTo>
                      <a:pt x="1517618" y="260919"/>
                    </a:lnTo>
                    <a:lnTo>
                      <a:pt x="1467552" y="214440"/>
                    </a:lnTo>
                    <a:lnTo>
                      <a:pt x="1414032" y="171879"/>
                    </a:lnTo>
                    <a:lnTo>
                      <a:pt x="1357287" y="133468"/>
                    </a:lnTo>
                    <a:lnTo>
                      <a:pt x="1297547" y="99433"/>
                    </a:lnTo>
                    <a:lnTo>
                      <a:pt x="1235039" y="70006"/>
                    </a:lnTo>
                    <a:lnTo>
                      <a:pt x="1169993" y="45415"/>
                    </a:lnTo>
                    <a:lnTo>
                      <a:pt x="1102637" y="25890"/>
                    </a:lnTo>
                    <a:lnTo>
                      <a:pt x="1033200" y="11659"/>
                    </a:lnTo>
                    <a:lnTo>
                      <a:pt x="961911" y="2953"/>
                    </a:lnTo>
                    <a:lnTo>
                      <a:pt x="889000" y="0"/>
                    </a:lnTo>
                    <a:close/>
                  </a:path>
                </a:pathLst>
              </a:custGeom>
              <a:noFill/>
              <a:ln>
                <a:solidFill>
                  <a:srgbClr val="FF8C00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6233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2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 useBgFill="1">
            <p:nvSpPr>
              <p:cNvPr id="88" name="object 60">
                <a:extLst>
                  <a:ext uri="{FF2B5EF4-FFF2-40B4-BE49-F238E27FC236}">
                    <a16:creationId xmlns:a16="http://schemas.microsoft.com/office/drawing/2014/main" id="{337E1B97-B1D7-435A-AD6F-72EFC97141B4}"/>
                  </a:ext>
                </a:extLst>
              </p:cNvPr>
              <p:cNvSpPr/>
              <p:nvPr/>
            </p:nvSpPr>
            <p:spPr>
              <a:xfrm>
                <a:off x="823372" y="2113407"/>
                <a:ext cx="1600200" cy="1600200"/>
              </a:xfrm>
              <a:custGeom>
                <a:avLst/>
                <a:gdLst/>
                <a:ahLst/>
                <a:cxnLst/>
                <a:rect l="l" t="t" r="r" b="b"/>
                <a:pathLst>
                  <a:path w="1778000" h="1781810">
                    <a:moveTo>
                      <a:pt x="889000" y="0"/>
                    </a:moveTo>
                    <a:lnTo>
                      <a:pt x="816088" y="2953"/>
                    </a:lnTo>
                    <a:lnTo>
                      <a:pt x="744799" y="11659"/>
                    </a:lnTo>
                    <a:lnTo>
                      <a:pt x="675362" y="25890"/>
                    </a:lnTo>
                    <a:lnTo>
                      <a:pt x="608006" y="45415"/>
                    </a:lnTo>
                    <a:lnTo>
                      <a:pt x="542960" y="70006"/>
                    </a:lnTo>
                    <a:lnTo>
                      <a:pt x="480452" y="99433"/>
                    </a:lnTo>
                    <a:lnTo>
                      <a:pt x="420712" y="133468"/>
                    </a:lnTo>
                    <a:lnTo>
                      <a:pt x="363967" y="171879"/>
                    </a:lnTo>
                    <a:lnTo>
                      <a:pt x="310447" y="214440"/>
                    </a:lnTo>
                    <a:lnTo>
                      <a:pt x="260381" y="260919"/>
                    </a:lnTo>
                    <a:lnTo>
                      <a:pt x="213997" y="311089"/>
                    </a:lnTo>
                    <a:lnTo>
                      <a:pt x="171525" y="364719"/>
                    </a:lnTo>
                    <a:lnTo>
                      <a:pt x="133192" y="421580"/>
                    </a:lnTo>
                    <a:lnTo>
                      <a:pt x="99228" y="481444"/>
                    </a:lnTo>
                    <a:lnTo>
                      <a:pt x="69861" y="544080"/>
                    </a:lnTo>
                    <a:lnTo>
                      <a:pt x="45321" y="609260"/>
                    </a:lnTo>
                    <a:lnTo>
                      <a:pt x="25836" y="676754"/>
                    </a:lnTo>
                    <a:lnTo>
                      <a:pt x="11635" y="746333"/>
                    </a:lnTo>
                    <a:lnTo>
                      <a:pt x="2947" y="817767"/>
                    </a:lnTo>
                    <a:lnTo>
                      <a:pt x="0" y="890828"/>
                    </a:lnTo>
                    <a:lnTo>
                      <a:pt x="2947" y="963888"/>
                    </a:lnTo>
                    <a:lnTo>
                      <a:pt x="11635" y="1035321"/>
                    </a:lnTo>
                    <a:lnTo>
                      <a:pt x="25836" y="1104899"/>
                    </a:lnTo>
                    <a:lnTo>
                      <a:pt x="45321" y="1172392"/>
                    </a:lnTo>
                    <a:lnTo>
                      <a:pt x="69861" y="1237571"/>
                    </a:lnTo>
                    <a:lnTo>
                      <a:pt x="99228" y="1300207"/>
                    </a:lnTo>
                    <a:lnTo>
                      <a:pt x="133192" y="1360071"/>
                    </a:lnTo>
                    <a:lnTo>
                      <a:pt x="171525" y="1416932"/>
                    </a:lnTo>
                    <a:lnTo>
                      <a:pt x="213997" y="1470563"/>
                    </a:lnTo>
                    <a:lnTo>
                      <a:pt x="260381" y="1520732"/>
                    </a:lnTo>
                    <a:lnTo>
                      <a:pt x="310447" y="1567212"/>
                    </a:lnTo>
                    <a:lnTo>
                      <a:pt x="363967" y="1609773"/>
                    </a:lnTo>
                    <a:lnTo>
                      <a:pt x="420712" y="1648186"/>
                    </a:lnTo>
                    <a:lnTo>
                      <a:pt x="480452" y="1682221"/>
                    </a:lnTo>
                    <a:lnTo>
                      <a:pt x="542960" y="1711649"/>
                    </a:lnTo>
                    <a:lnTo>
                      <a:pt x="608006" y="1736240"/>
                    </a:lnTo>
                    <a:lnTo>
                      <a:pt x="675362" y="1755766"/>
                    </a:lnTo>
                    <a:lnTo>
                      <a:pt x="744799" y="1769997"/>
                    </a:lnTo>
                    <a:lnTo>
                      <a:pt x="816088" y="1778704"/>
                    </a:lnTo>
                    <a:lnTo>
                      <a:pt x="889000" y="1781657"/>
                    </a:lnTo>
                    <a:lnTo>
                      <a:pt x="961911" y="1778704"/>
                    </a:lnTo>
                    <a:lnTo>
                      <a:pt x="1033200" y="1769997"/>
                    </a:lnTo>
                    <a:lnTo>
                      <a:pt x="1102637" y="1755766"/>
                    </a:lnTo>
                    <a:lnTo>
                      <a:pt x="1169993" y="1736240"/>
                    </a:lnTo>
                    <a:lnTo>
                      <a:pt x="1235039" y="1711649"/>
                    </a:lnTo>
                    <a:lnTo>
                      <a:pt x="1297547" y="1682221"/>
                    </a:lnTo>
                    <a:lnTo>
                      <a:pt x="1357287" y="1648186"/>
                    </a:lnTo>
                    <a:lnTo>
                      <a:pt x="1414032" y="1609773"/>
                    </a:lnTo>
                    <a:lnTo>
                      <a:pt x="1467552" y="1567212"/>
                    </a:lnTo>
                    <a:lnTo>
                      <a:pt x="1517618" y="1520732"/>
                    </a:lnTo>
                    <a:lnTo>
                      <a:pt x="1564002" y="1470563"/>
                    </a:lnTo>
                    <a:lnTo>
                      <a:pt x="1606474" y="1416932"/>
                    </a:lnTo>
                    <a:lnTo>
                      <a:pt x="1644807" y="1360071"/>
                    </a:lnTo>
                    <a:lnTo>
                      <a:pt x="1678771" y="1300207"/>
                    </a:lnTo>
                    <a:lnTo>
                      <a:pt x="1708138" y="1237571"/>
                    </a:lnTo>
                    <a:lnTo>
                      <a:pt x="1732678" y="1172392"/>
                    </a:lnTo>
                    <a:lnTo>
                      <a:pt x="1752163" y="1104899"/>
                    </a:lnTo>
                    <a:lnTo>
                      <a:pt x="1766364" y="1035321"/>
                    </a:lnTo>
                    <a:lnTo>
                      <a:pt x="1775052" y="963888"/>
                    </a:lnTo>
                    <a:lnTo>
                      <a:pt x="1778000" y="890828"/>
                    </a:lnTo>
                    <a:lnTo>
                      <a:pt x="1775052" y="817767"/>
                    </a:lnTo>
                    <a:lnTo>
                      <a:pt x="1766364" y="746333"/>
                    </a:lnTo>
                    <a:lnTo>
                      <a:pt x="1752163" y="676754"/>
                    </a:lnTo>
                    <a:lnTo>
                      <a:pt x="1732678" y="609260"/>
                    </a:lnTo>
                    <a:lnTo>
                      <a:pt x="1708138" y="544080"/>
                    </a:lnTo>
                    <a:lnTo>
                      <a:pt x="1678771" y="481444"/>
                    </a:lnTo>
                    <a:lnTo>
                      <a:pt x="1644807" y="421580"/>
                    </a:lnTo>
                    <a:lnTo>
                      <a:pt x="1606474" y="364719"/>
                    </a:lnTo>
                    <a:lnTo>
                      <a:pt x="1564002" y="311089"/>
                    </a:lnTo>
                    <a:lnTo>
                      <a:pt x="1517618" y="260919"/>
                    </a:lnTo>
                    <a:lnTo>
                      <a:pt x="1467552" y="214440"/>
                    </a:lnTo>
                    <a:lnTo>
                      <a:pt x="1414032" y="171879"/>
                    </a:lnTo>
                    <a:lnTo>
                      <a:pt x="1357287" y="133468"/>
                    </a:lnTo>
                    <a:lnTo>
                      <a:pt x="1297547" y="99433"/>
                    </a:lnTo>
                    <a:lnTo>
                      <a:pt x="1235039" y="70006"/>
                    </a:lnTo>
                    <a:lnTo>
                      <a:pt x="1169993" y="45415"/>
                    </a:lnTo>
                    <a:lnTo>
                      <a:pt x="1102637" y="25890"/>
                    </a:lnTo>
                    <a:lnTo>
                      <a:pt x="1033200" y="11659"/>
                    </a:lnTo>
                    <a:lnTo>
                      <a:pt x="961911" y="2953"/>
                    </a:lnTo>
                    <a:lnTo>
                      <a:pt x="889000" y="0"/>
                    </a:lnTo>
                    <a:close/>
                  </a:path>
                </a:pathLst>
              </a:custGeom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6233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2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224" name="Market Mobile line">
              <a:extLst>
                <a:ext uri="{FF2B5EF4-FFF2-40B4-BE49-F238E27FC236}">
                  <a16:creationId xmlns:a16="http://schemas.microsoft.com/office/drawing/2014/main" id="{7B724EE1-C5C7-4793-853A-E393E66153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0538" y="3111944"/>
              <a:ext cx="130642" cy="295187"/>
            </a:xfrm>
            <a:prstGeom prst="line">
              <a:avLst/>
            </a:prstGeom>
            <a:ln w="15875">
              <a:solidFill>
                <a:srgbClr val="C1C1C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ustomer Mobile line">
              <a:extLst>
                <a:ext uri="{FF2B5EF4-FFF2-40B4-BE49-F238E27FC236}">
                  <a16:creationId xmlns:a16="http://schemas.microsoft.com/office/drawing/2014/main" id="{6C292F4E-F85F-43C6-9118-167149BFD45E}"/>
                </a:ext>
              </a:extLst>
            </p:cNvPr>
            <p:cNvCxnSpPr>
              <a:cxnSpLocks/>
              <a:stCxn id="234" idx="6"/>
              <a:endCxn id="240" idx="14"/>
            </p:cNvCxnSpPr>
            <p:nvPr/>
          </p:nvCxnSpPr>
          <p:spPr>
            <a:xfrm flipV="1">
              <a:off x="6095203" y="3101861"/>
              <a:ext cx="408245" cy="135491"/>
            </a:xfrm>
            <a:prstGeom prst="line">
              <a:avLst/>
            </a:prstGeom>
            <a:ln w="15875">
              <a:solidFill>
                <a:srgbClr val="C1C1C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Factory Supply line">
              <a:extLst>
                <a:ext uri="{FF2B5EF4-FFF2-40B4-BE49-F238E27FC236}">
                  <a16:creationId xmlns:a16="http://schemas.microsoft.com/office/drawing/2014/main" id="{36A2A05E-E526-493C-805A-263E60B5D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7548" y="3111943"/>
              <a:ext cx="737778" cy="383575"/>
            </a:xfrm>
            <a:prstGeom prst="line">
              <a:avLst/>
            </a:prstGeom>
            <a:ln w="15875">
              <a:solidFill>
                <a:srgbClr val="C1C1C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Equipment Facotry line">
              <a:extLst>
                <a:ext uri="{FF2B5EF4-FFF2-40B4-BE49-F238E27FC236}">
                  <a16:creationId xmlns:a16="http://schemas.microsoft.com/office/drawing/2014/main" id="{A849B46B-4F4B-45F5-A446-E4A37E4EAD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70205" y="3194369"/>
              <a:ext cx="309661" cy="294206"/>
            </a:xfrm>
            <a:prstGeom prst="line">
              <a:avLst/>
            </a:prstGeom>
            <a:ln w="15875">
              <a:solidFill>
                <a:srgbClr val="C1C1C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Equipment Vehicles line">
              <a:extLst>
                <a:ext uri="{FF2B5EF4-FFF2-40B4-BE49-F238E27FC236}">
                  <a16:creationId xmlns:a16="http://schemas.microsoft.com/office/drawing/2014/main" id="{11FCB7BD-939D-4FB4-880D-9E5C4BBB476D}"/>
                </a:ext>
              </a:extLst>
            </p:cNvPr>
            <p:cNvCxnSpPr>
              <a:cxnSpLocks/>
              <a:stCxn id="246" idx="10"/>
            </p:cNvCxnSpPr>
            <p:nvPr/>
          </p:nvCxnSpPr>
          <p:spPr>
            <a:xfrm flipV="1">
              <a:off x="5469290" y="2805873"/>
              <a:ext cx="209773" cy="368831"/>
            </a:xfrm>
            <a:prstGeom prst="line">
              <a:avLst/>
            </a:prstGeom>
            <a:ln w="15875">
              <a:solidFill>
                <a:srgbClr val="C1C1C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ity Vehicle line">
              <a:extLst>
                <a:ext uri="{FF2B5EF4-FFF2-40B4-BE49-F238E27FC236}">
                  <a16:creationId xmlns:a16="http://schemas.microsoft.com/office/drawing/2014/main" id="{FA8A4C2D-2557-46B3-9BC7-D7C9A51DA74C}"/>
                </a:ext>
              </a:extLst>
            </p:cNvPr>
            <p:cNvCxnSpPr>
              <a:cxnSpLocks/>
              <a:endCxn id="238" idx="2"/>
            </p:cNvCxnSpPr>
            <p:nvPr/>
          </p:nvCxnSpPr>
          <p:spPr>
            <a:xfrm>
              <a:off x="5748996" y="2820408"/>
              <a:ext cx="520117" cy="22459"/>
            </a:xfrm>
            <a:prstGeom prst="line">
              <a:avLst/>
            </a:prstGeom>
            <a:ln w="15875">
              <a:solidFill>
                <a:srgbClr val="C1C1C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Facotory Market line">
              <a:extLst>
                <a:ext uri="{FF2B5EF4-FFF2-40B4-BE49-F238E27FC236}">
                  <a16:creationId xmlns:a16="http://schemas.microsoft.com/office/drawing/2014/main" id="{31BF9974-3171-4423-9CE6-B46821B8BE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87548" y="3419208"/>
              <a:ext cx="618715" cy="69366"/>
            </a:xfrm>
            <a:prstGeom prst="line">
              <a:avLst/>
            </a:prstGeom>
            <a:ln w="15875">
              <a:solidFill>
                <a:srgbClr val="C1C1C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Equipment Energy line">
              <a:extLst>
                <a:ext uri="{FF2B5EF4-FFF2-40B4-BE49-F238E27FC236}">
                  <a16:creationId xmlns:a16="http://schemas.microsoft.com/office/drawing/2014/main" id="{57ED15CB-C454-4161-9EE6-C3F8F6D7E2CF}"/>
                </a:ext>
              </a:extLst>
            </p:cNvPr>
            <p:cNvCxnSpPr>
              <a:cxnSpLocks/>
              <a:stCxn id="246" idx="10"/>
              <a:endCxn id="238" idx="3"/>
            </p:cNvCxnSpPr>
            <p:nvPr/>
          </p:nvCxnSpPr>
          <p:spPr>
            <a:xfrm flipV="1">
              <a:off x="5469290" y="2905953"/>
              <a:ext cx="825953" cy="268752"/>
            </a:xfrm>
            <a:prstGeom prst="line">
              <a:avLst/>
            </a:prstGeom>
            <a:ln w="15875">
              <a:solidFill>
                <a:srgbClr val="C1C1C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upply node 1 line">
              <a:extLst>
                <a:ext uri="{FF2B5EF4-FFF2-40B4-BE49-F238E27FC236}">
                  <a16:creationId xmlns:a16="http://schemas.microsoft.com/office/drawing/2014/main" id="{9909DA6F-50D3-4E18-B606-505D42956DA1}"/>
                </a:ext>
              </a:extLst>
            </p:cNvPr>
            <p:cNvCxnSpPr>
              <a:cxnSpLocks/>
              <a:stCxn id="238" idx="4"/>
            </p:cNvCxnSpPr>
            <p:nvPr/>
          </p:nvCxnSpPr>
          <p:spPr>
            <a:xfrm>
              <a:off x="6358329" y="2932082"/>
              <a:ext cx="55228" cy="484056"/>
            </a:xfrm>
            <a:prstGeom prst="line">
              <a:avLst/>
            </a:prstGeom>
            <a:ln w="15875">
              <a:solidFill>
                <a:srgbClr val="C1C1C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CCF5BFEE-FEC8-41E6-83FA-6B6D6AA62D28}"/>
                </a:ext>
              </a:extLst>
            </p:cNvPr>
            <p:cNvSpPr/>
            <p:nvPr/>
          </p:nvSpPr>
          <p:spPr bwMode="auto">
            <a:xfrm>
              <a:off x="6444165" y="2998224"/>
              <a:ext cx="178433" cy="178433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7021" rIns="0" bIns="37021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74011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3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282828"/>
                    </a:gs>
                    <a:gs pos="10000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9E3701B1-572D-4283-A43E-3F134CB64251}"/>
                </a:ext>
              </a:extLst>
            </p:cNvPr>
            <p:cNvSpPr/>
            <p:nvPr/>
          </p:nvSpPr>
          <p:spPr bwMode="auto">
            <a:xfrm>
              <a:off x="5916770" y="3148136"/>
              <a:ext cx="178433" cy="178433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7021" rIns="0" bIns="37021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74011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3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282828"/>
                    </a:gs>
                    <a:gs pos="10000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9E133F18-F5D0-4A0D-AA95-40B977DE3E7A}"/>
                </a:ext>
              </a:extLst>
            </p:cNvPr>
            <p:cNvGrpSpPr/>
            <p:nvPr/>
          </p:nvGrpSpPr>
          <p:grpSpPr>
            <a:xfrm>
              <a:off x="5950385" y="3189261"/>
              <a:ext cx="111214" cy="91101"/>
              <a:chOff x="7842406" y="2246290"/>
              <a:chExt cx="447676" cy="366713"/>
            </a:xfrm>
            <a:solidFill>
              <a:schemeClr val="accent6"/>
            </a:solidFill>
          </p:grpSpPr>
          <p:sp>
            <p:nvSpPr>
              <p:cNvPr id="249" name="Oval 113">
                <a:extLst>
                  <a:ext uri="{FF2B5EF4-FFF2-40B4-BE49-F238E27FC236}">
                    <a16:creationId xmlns:a16="http://schemas.microsoft.com/office/drawing/2014/main" id="{422F2E83-56FB-44CF-8A2C-CE7935784E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1144" y="2303440"/>
                <a:ext cx="168275" cy="165100"/>
              </a:xfrm>
              <a:prstGeom prst="ellipse">
                <a:avLst/>
              </a:pr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87867" tIns="43934" rIns="87867" bIns="4393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1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29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282828"/>
                      </a:gs>
                      <a:gs pos="100000">
                        <a:srgbClr val="282828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50" name="Freeform 114">
                <a:extLst>
                  <a:ext uri="{FF2B5EF4-FFF2-40B4-BE49-F238E27FC236}">
                    <a16:creationId xmlns:a16="http://schemas.microsoft.com/office/drawing/2014/main" id="{AFA1CD26-13DF-416A-94FA-27995D03CF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42406" y="2471715"/>
                <a:ext cx="284163" cy="141288"/>
              </a:xfrm>
              <a:custGeom>
                <a:avLst/>
                <a:gdLst>
                  <a:gd name="T0" fmla="*/ 0 w 83"/>
                  <a:gd name="T1" fmla="*/ 41 h 41"/>
                  <a:gd name="T2" fmla="*/ 41 w 83"/>
                  <a:gd name="T3" fmla="*/ 0 h 41"/>
                  <a:gd name="T4" fmla="*/ 83 w 83"/>
                  <a:gd name="T5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" h="41">
                    <a:moveTo>
                      <a:pt x="0" y="41"/>
                    </a:moveTo>
                    <a:cubicBezTo>
                      <a:pt x="0" y="18"/>
                      <a:pt x="19" y="0"/>
                      <a:pt x="41" y="0"/>
                    </a:cubicBezTo>
                    <a:cubicBezTo>
                      <a:pt x="64" y="0"/>
                      <a:pt x="83" y="18"/>
                      <a:pt x="83" y="4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87867" tIns="43934" rIns="87867" bIns="4393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1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29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282828"/>
                      </a:gs>
                      <a:gs pos="100000">
                        <a:srgbClr val="282828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51" name="Line 115">
                <a:extLst>
                  <a:ext uri="{FF2B5EF4-FFF2-40B4-BE49-F238E27FC236}">
                    <a16:creationId xmlns:a16="http://schemas.microsoft.com/office/drawing/2014/main" id="{3FD1358B-55E9-4C4C-B237-4E1FFFC8FD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05944" y="2300265"/>
                <a:ext cx="0" cy="0"/>
              </a:xfrm>
              <a:prstGeom prst="line">
                <a:avLst/>
              </a:pr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87867" tIns="43934" rIns="87867" bIns="4393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1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29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282828"/>
                      </a:gs>
                      <a:gs pos="100000">
                        <a:srgbClr val="282828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52" name="Freeform 116">
                <a:extLst>
                  <a:ext uri="{FF2B5EF4-FFF2-40B4-BE49-F238E27FC236}">
                    <a16:creationId xmlns:a16="http://schemas.microsoft.com/office/drawing/2014/main" id="{44ECFE53-0D7B-4CA4-B8D9-971245BF26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71019" y="2246290"/>
                <a:ext cx="71438" cy="85725"/>
              </a:xfrm>
              <a:custGeom>
                <a:avLst/>
                <a:gdLst>
                  <a:gd name="T0" fmla="*/ 0 w 21"/>
                  <a:gd name="T1" fmla="*/ 25 h 25"/>
                  <a:gd name="T2" fmla="*/ 0 w 21"/>
                  <a:gd name="T3" fmla="*/ 10 h 25"/>
                  <a:gd name="T4" fmla="*/ 10 w 21"/>
                  <a:gd name="T5" fmla="*/ 0 h 25"/>
                  <a:gd name="T6" fmla="*/ 21 w 21"/>
                  <a:gd name="T7" fmla="*/ 10 h 25"/>
                  <a:gd name="T8" fmla="*/ 21 w 21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5">
                    <a:moveTo>
                      <a:pt x="0" y="25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6" y="0"/>
                      <a:pt x="21" y="4"/>
                      <a:pt x="21" y="10"/>
                    </a:cubicBezTo>
                    <a:cubicBezTo>
                      <a:pt x="21" y="25"/>
                      <a:pt x="21" y="25"/>
                      <a:pt x="21" y="25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87867" tIns="43934" rIns="87867" bIns="4393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1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29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282828"/>
                      </a:gs>
                      <a:gs pos="100000">
                        <a:srgbClr val="282828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53" name="Freeform 117">
                <a:extLst>
                  <a:ext uri="{FF2B5EF4-FFF2-40B4-BE49-F238E27FC236}">
                    <a16:creationId xmlns:a16="http://schemas.microsoft.com/office/drawing/2014/main" id="{EA15586A-857A-4AC0-9CF6-9E78ED913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3394" y="2297090"/>
                <a:ext cx="166688" cy="153988"/>
              </a:xfrm>
              <a:custGeom>
                <a:avLst/>
                <a:gdLst>
                  <a:gd name="T0" fmla="*/ 105 w 105"/>
                  <a:gd name="T1" fmla="*/ 97 h 97"/>
                  <a:gd name="T2" fmla="*/ 0 w 105"/>
                  <a:gd name="T3" fmla="*/ 97 h 97"/>
                  <a:gd name="T4" fmla="*/ 6 w 105"/>
                  <a:gd name="T5" fmla="*/ 0 h 97"/>
                  <a:gd name="T6" fmla="*/ 99 w 105"/>
                  <a:gd name="T7" fmla="*/ 0 h 97"/>
                  <a:gd name="T8" fmla="*/ 105 w 105"/>
                  <a:gd name="T9" fmla="*/ 9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97">
                    <a:moveTo>
                      <a:pt x="105" y="97"/>
                    </a:moveTo>
                    <a:lnTo>
                      <a:pt x="0" y="97"/>
                    </a:lnTo>
                    <a:lnTo>
                      <a:pt x="6" y="0"/>
                    </a:lnTo>
                    <a:lnTo>
                      <a:pt x="99" y="0"/>
                    </a:lnTo>
                    <a:lnTo>
                      <a:pt x="105" y="97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87867" tIns="43934" rIns="87867" bIns="4393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1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29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282828"/>
                      </a:gs>
                      <a:gs pos="100000">
                        <a:srgbClr val="282828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7A3BE25D-4CCE-4EA9-8FC8-24754D1D9599}"/>
                </a:ext>
              </a:extLst>
            </p:cNvPr>
            <p:cNvSpPr/>
            <p:nvPr/>
          </p:nvSpPr>
          <p:spPr bwMode="auto">
            <a:xfrm>
              <a:off x="5688925" y="3385487"/>
              <a:ext cx="178433" cy="178433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7021" rIns="0" bIns="37021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74011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3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282828"/>
                    </a:gs>
                    <a:gs pos="10000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37" name="Freeform 5">
              <a:extLst>
                <a:ext uri="{FF2B5EF4-FFF2-40B4-BE49-F238E27FC236}">
                  <a16:creationId xmlns:a16="http://schemas.microsoft.com/office/drawing/2014/main" id="{17A51B46-4506-4D3E-9D13-005C0C142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0898" y="3434289"/>
              <a:ext cx="91155" cy="75828"/>
            </a:xfrm>
            <a:custGeom>
              <a:avLst/>
              <a:gdLst>
                <a:gd name="T0" fmla="*/ 0 w 113"/>
                <a:gd name="T1" fmla="*/ 46 h 94"/>
                <a:gd name="T2" fmla="*/ 0 w 113"/>
                <a:gd name="T3" fmla="*/ 94 h 94"/>
                <a:gd name="T4" fmla="*/ 113 w 113"/>
                <a:gd name="T5" fmla="*/ 94 h 94"/>
                <a:gd name="T6" fmla="*/ 113 w 113"/>
                <a:gd name="T7" fmla="*/ 45 h 94"/>
                <a:gd name="T8" fmla="*/ 106 w 113"/>
                <a:gd name="T9" fmla="*/ 45 h 94"/>
                <a:gd name="T10" fmla="*/ 104 w 113"/>
                <a:gd name="T11" fmla="*/ 0 h 94"/>
                <a:gd name="T12" fmla="*/ 95 w 113"/>
                <a:gd name="T13" fmla="*/ 0 h 94"/>
                <a:gd name="T14" fmla="*/ 92 w 113"/>
                <a:gd name="T15" fmla="*/ 45 h 94"/>
                <a:gd name="T16" fmla="*/ 71 w 113"/>
                <a:gd name="T17" fmla="*/ 45 h 94"/>
                <a:gd name="T18" fmla="*/ 71 w 113"/>
                <a:gd name="T19" fmla="*/ 20 h 94"/>
                <a:gd name="T20" fmla="*/ 36 w 113"/>
                <a:gd name="T21" fmla="*/ 43 h 94"/>
                <a:gd name="T22" fmla="*/ 36 w 113"/>
                <a:gd name="T23" fmla="*/ 22 h 94"/>
                <a:gd name="T24" fmla="*/ 0 w 113"/>
                <a:gd name="T25" fmla="*/ 4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" h="94">
                  <a:moveTo>
                    <a:pt x="0" y="46"/>
                  </a:moveTo>
                  <a:lnTo>
                    <a:pt x="0" y="94"/>
                  </a:lnTo>
                  <a:lnTo>
                    <a:pt x="113" y="94"/>
                  </a:lnTo>
                  <a:lnTo>
                    <a:pt x="113" y="45"/>
                  </a:lnTo>
                  <a:lnTo>
                    <a:pt x="106" y="45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92" y="45"/>
                  </a:lnTo>
                  <a:lnTo>
                    <a:pt x="71" y="45"/>
                  </a:lnTo>
                  <a:lnTo>
                    <a:pt x="71" y="20"/>
                  </a:lnTo>
                  <a:lnTo>
                    <a:pt x="36" y="43"/>
                  </a:lnTo>
                  <a:lnTo>
                    <a:pt x="36" y="2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6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7867" tIns="43934" rIns="87867" bIns="4393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1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29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282828"/>
                    </a:gs>
                    <a:gs pos="10000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DB82CE3B-32C5-49A0-B793-910234CEC7CC}"/>
                </a:ext>
              </a:extLst>
            </p:cNvPr>
            <p:cNvSpPr/>
            <p:nvPr/>
          </p:nvSpPr>
          <p:spPr bwMode="auto">
            <a:xfrm>
              <a:off x="6269113" y="2753651"/>
              <a:ext cx="178433" cy="178433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7021" rIns="0" bIns="37021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74011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3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282828"/>
                    </a:gs>
                    <a:gs pos="10000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39" name="Freeform 11">
              <a:extLst>
                <a:ext uri="{FF2B5EF4-FFF2-40B4-BE49-F238E27FC236}">
                  <a16:creationId xmlns:a16="http://schemas.microsoft.com/office/drawing/2014/main" id="{0AE20196-F7C8-4364-A9FD-3E516278E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3379" y="2793624"/>
              <a:ext cx="57677" cy="93944"/>
            </a:xfrm>
            <a:custGeom>
              <a:avLst/>
              <a:gdLst>
                <a:gd name="T0" fmla="*/ 132 w 132"/>
                <a:gd name="T1" fmla="*/ 89 h 215"/>
                <a:gd name="T2" fmla="*/ 71 w 132"/>
                <a:gd name="T3" fmla="*/ 89 h 215"/>
                <a:gd name="T4" fmla="*/ 104 w 132"/>
                <a:gd name="T5" fmla="*/ 0 h 215"/>
                <a:gd name="T6" fmla="*/ 0 w 132"/>
                <a:gd name="T7" fmla="*/ 125 h 215"/>
                <a:gd name="T8" fmla="*/ 60 w 132"/>
                <a:gd name="T9" fmla="*/ 125 h 215"/>
                <a:gd name="T10" fmla="*/ 27 w 132"/>
                <a:gd name="T11" fmla="*/ 215 h 215"/>
                <a:gd name="T12" fmla="*/ 132 w 132"/>
                <a:gd name="T13" fmla="*/ 89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" h="215">
                  <a:moveTo>
                    <a:pt x="132" y="89"/>
                  </a:moveTo>
                  <a:lnTo>
                    <a:pt x="71" y="89"/>
                  </a:lnTo>
                  <a:lnTo>
                    <a:pt x="104" y="0"/>
                  </a:lnTo>
                  <a:lnTo>
                    <a:pt x="0" y="125"/>
                  </a:lnTo>
                  <a:lnTo>
                    <a:pt x="60" y="125"/>
                  </a:lnTo>
                  <a:lnTo>
                    <a:pt x="27" y="215"/>
                  </a:lnTo>
                  <a:lnTo>
                    <a:pt x="132" y="89"/>
                  </a:lnTo>
                  <a:close/>
                </a:path>
              </a:pathLst>
            </a:custGeom>
            <a:solidFill>
              <a:schemeClr val="accent6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7867" tIns="43934" rIns="87867" bIns="4393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1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29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282828"/>
                    </a:gs>
                    <a:gs pos="10000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0" name="ShoppingCart_E7BF">
              <a:extLst>
                <a:ext uri="{FF2B5EF4-FFF2-40B4-BE49-F238E27FC236}">
                  <a16:creationId xmlns:a16="http://schemas.microsoft.com/office/drawing/2014/main" id="{F8C17712-5630-41E9-BB6C-B49C289F0D5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76630" y="3054168"/>
              <a:ext cx="91153" cy="77512"/>
            </a:xfrm>
            <a:custGeom>
              <a:avLst/>
              <a:gdLst>
                <a:gd name="T0" fmla="*/ 3368 w 3817"/>
                <a:gd name="T1" fmla="*/ 2994 h 3244"/>
                <a:gd name="T2" fmla="*/ 3119 w 3817"/>
                <a:gd name="T3" fmla="*/ 3244 h 3244"/>
                <a:gd name="T4" fmla="*/ 2869 w 3817"/>
                <a:gd name="T5" fmla="*/ 2994 h 3244"/>
                <a:gd name="T6" fmla="*/ 3119 w 3817"/>
                <a:gd name="T7" fmla="*/ 2745 h 3244"/>
                <a:gd name="T8" fmla="*/ 3368 w 3817"/>
                <a:gd name="T9" fmla="*/ 2994 h 3244"/>
                <a:gd name="T10" fmla="*/ 1372 w 3817"/>
                <a:gd name="T11" fmla="*/ 2745 h 3244"/>
                <a:gd name="T12" fmla="*/ 1123 w 3817"/>
                <a:gd name="T13" fmla="*/ 2994 h 3244"/>
                <a:gd name="T14" fmla="*/ 1372 w 3817"/>
                <a:gd name="T15" fmla="*/ 3244 h 3244"/>
                <a:gd name="T16" fmla="*/ 1622 w 3817"/>
                <a:gd name="T17" fmla="*/ 2994 h 3244"/>
                <a:gd name="T18" fmla="*/ 1372 w 3817"/>
                <a:gd name="T19" fmla="*/ 2745 h 3244"/>
                <a:gd name="T20" fmla="*/ 0 w 3817"/>
                <a:gd name="T21" fmla="*/ 0 h 3244"/>
                <a:gd name="T22" fmla="*/ 457 w 3817"/>
                <a:gd name="T23" fmla="*/ 0 h 3244"/>
                <a:gd name="T24" fmla="*/ 1372 w 3817"/>
                <a:gd name="T25" fmla="*/ 2745 h 3244"/>
                <a:gd name="T26" fmla="*/ 3119 w 3817"/>
                <a:gd name="T27" fmla="*/ 2745 h 3244"/>
                <a:gd name="T28" fmla="*/ 1123 w 3817"/>
                <a:gd name="T29" fmla="*/ 1996 h 3244"/>
                <a:gd name="T30" fmla="*/ 3318 w 3817"/>
                <a:gd name="T31" fmla="*/ 1996 h 3244"/>
                <a:gd name="T32" fmla="*/ 3817 w 3817"/>
                <a:gd name="T33" fmla="*/ 499 h 3244"/>
                <a:gd name="T34" fmla="*/ 624 w 3817"/>
                <a:gd name="T35" fmla="*/ 499 h 3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17" h="3244">
                  <a:moveTo>
                    <a:pt x="3368" y="2994"/>
                  </a:moveTo>
                  <a:cubicBezTo>
                    <a:pt x="3368" y="3132"/>
                    <a:pt x="3257" y="3244"/>
                    <a:pt x="3119" y="3244"/>
                  </a:cubicBezTo>
                  <a:cubicBezTo>
                    <a:pt x="2981" y="3244"/>
                    <a:pt x="2869" y="3132"/>
                    <a:pt x="2869" y="2994"/>
                  </a:cubicBezTo>
                  <a:cubicBezTo>
                    <a:pt x="2869" y="2856"/>
                    <a:pt x="2981" y="2745"/>
                    <a:pt x="3119" y="2745"/>
                  </a:cubicBezTo>
                  <a:cubicBezTo>
                    <a:pt x="3257" y="2745"/>
                    <a:pt x="3368" y="2856"/>
                    <a:pt x="3368" y="2994"/>
                  </a:cubicBezTo>
                  <a:close/>
                  <a:moveTo>
                    <a:pt x="1372" y="2745"/>
                  </a:moveTo>
                  <a:cubicBezTo>
                    <a:pt x="1234" y="2745"/>
                    <a:pt x="1123" y="2856"/>
                    <a:pt x="1123" y="2994"/>
                  </a:cubicBezTo>
                  <a:cubicBezTo>
                    <a:pt x="1123" y="3132"/>
                    <a:pt x="1234" y="3244"/>
                    <a:pt x="1372" y="3244"/>
                  </a:cubicBezTo>
                  <a:cubicBezTo>
                    <a:pt x="1510" y="3244"/>
                    <a:pt x="1622" y="3132"/>
                    <a:pt x="1622" y="2994"/>
                  </a:cubicBezTo>
                  <a:cubicBezTo>
                    <a:pt x="1622" y="2856"/>
                    <a:pt x="1510" y="2745"/>
                    <a:pt x="1372" y="2745"/>
                  </a:cubicBezTo>
                  <a:close/>
                  <a:moveTo>
                    <a:pt x="0" y="0"/>
                  </a:moveTo>
                  <a:cubicBezTo>
                    <a:pt x="457" y="0"/>
                    <a:pt x="457" y="0"/>
                    <a:pt x="457" y="0"/>
                  </a:cubicBezTo>
                  <a:cubicBezTo>
                    <a:pt x="1372" y="2745"/>
                    <a:pt x="1372" y="2745"/>
                    <a:pt x="1372" y="2745"/>
                  </a:cubicBezTo>
                  <a:cubicBezTo>
                    <a:pt x="3119" y="2745"/>
                    <a:pt x="3119" y="2745"/>
                    <a:pt x="3119" y="2745"/>
                  </a:cubicBezTo>
                  <a:moveTo>
                    <a:pt x="1123" y="1996"/>
                  </a:moveTo>
                  <a:cubicBezTo>
                    <a:pt x="3318" y="1996"/>
                    <a:pt x="3318" y="1996"/>
                    <a:pt x="3318" y="1996"/>
                  </a:cubicBezTo>
                  <a:cubicBezTo>
                    <a:pt x="3817" y="499"/>
                    <a:pt x="3817" y="499"/>
                    <a:pt x="3817" y="499"/>
                  </a:cubicBezTo>
                  <a:cubicBezTo>
                    <a:pt x="624" y="499"/>
                    <a:pt x="624" y="499"/>
                    <a:pt x="624" y="499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67" tIns="43934" rIns="87867" bIns="4393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1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29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282828"/>
                    </a:gs>
                    <a:gs pos="10000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cxnSp>
          <p:nvCxnSpPr>
            <p:cNvPr id="241" name="City Vehicle line">
              <a:extLst>
                <a:ext uri="{FF2B5EF4-FFF2-40B4-BE49-F238E27FC236}">
                  <a16:creationId xmlns:a16="http://schemas.microsoft.com/office/drawing/2014/main" id="{0280BD4A-86B1-4227-957D-B6B2535F4E96}"/>
                </a:ext>
              </a:extLst>
            </p:cNvPr>
            <p:cNvCxnSpPr>
              <a:cxnSpLocks/>
              <a:stCxn id="244" idx="7"/>
            </p:cNvCxnSpPr>
            <p:nvPr/>
          </p:nvCxnSpPr>
          <p:spPr>
            <a:xfrm>
              <a:off x="5737257" y="2843256"/>
              <a:ext cx="656400" cy="576074"/>
            </a:xfrm>
            <a:prstGeom prst="line">
              <a:avLst/>
            </a:prstGeom>
            <a:ln w="15875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24AD1DB9-79E0-4338-976D-4225D27F9769}"/>
                </a:ext>
              </a:extLst>
            </p:cNvPr>
            <p:cNvCxnSpPr>
              <a:cxnSpLocks/>
              <a:stCxn id="246" idx="10"/>
              <a:endCxn id="234" idx="2"/>
            </p:cNvCxnSpPr>
            <p:nvPr/>
          </p:nvCxnSpPr>
          <p:spPr>
            <a:xfrm>
              <a:off x="5469290" y="3174704"/>
              <a:ext cx="447480" cy="62649"/>
            </a:xfrm>
            <a:prstGeom prst="line">
              <a:avLst/>
            </a:prstGeom>
            <a:ln w="15875">
              <a:solidFill>
                <a:srgbClr val="C1C1C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5B4D3F3A-0242-4535-8A33-7CF123519A24}"/>
                </a:ext>
              </a:extLst>
            </p:cNvPr>
            <p:cNvSpPr/>
            <p:nvPr/>
          </p:nvSpPr>
          <p:spPr bwMode="auto">
            <a:xfrm>
              <a:off x="5612685" y="2741391"/>
              <a:ext cx="178433" cy="178433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7021" rIns="0" bIns="37021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74011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3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282828"/>
                    </a:gs>
                    <a:gs pos="10000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4" name="Truck">
              <a:extLst>
                <a:ext uri="{FF2B5EF4-FFF2-40B4-BE49-F238E27FC236}">
                  <a16:creationId xmlns:a16="http://schemas.microsoft.com/office/drawing/2014/main" id="{DAD7F318-C84F-4D46-93A9-5453E71B74C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flipH="1">
              <a:off x="5633885" y="2793623"/>
              <a:ext cx="132907" cy="60828"/>
            </a:xfrm>
            <a:custGeom>
              <a:avLst/>
              <a:gdLst>
                <a:gd name="T0" fmla="*/ 294 w 360"/>
                <a:gd name="T1" fmla="*/ 148 h 163"/>
                <a:gd name="T2" fmla="*/ 309 w 360"/>
                <a:gd name="T3" fmla="*/ 133 h 163"/>
                <a:gd name="T4" fmla="*/ 324 w 360"/>
                <a:gd name="T5" fmla="*/ 148 h 163"/>
                <a:gd name="T6" fmla="*/ 309 w 360"/>
                <a:gd name="T7" fmla="*/ 163 h 163"/>
                <a:gd name="T8" fmla="*/ 294 w 360"/>
                <a:gd name="T9" fmla="*/ 148 h 163"/>
                <a:gd name="T10" fmla="*/ 80 w 360"/>
                <a:gd name="T11" fmla="*/ 163 h 163"/>
                <a:gd name="T12" fmla="*/ 95 w 360"/>
                <a:gd name="T13" fmla="*/ 148 h 163"/>
                <a:gd name="T14" fmla="*/ 80 w 360"/>
                <a:gd name="T15" fmla="*/ 133 h 163"/>
                <a:gd name="T16" fmla="*/ 65 w 360"/>
                <a:gd name="T17" fmla="*/ 148 h 163"/>
                <a:gd name="T18" fmla="*/ 80 w 360"/>
                <a:gd name="T19" fmla="*/ 163 h 163"/>
                <a:gd name="T20" fmla="*/ 346 w 360"/>
                <a:gd name="T21" fmla="*/ 148 h 163"/>
                <a:gd name="T22" fmla="*/ 346 w 360"/>
                <a:gd name="T23" fmla="*/ 110 h 163"/>
                <a:gd name="T24" fmla="*/ 333 w 360"/>
                <a:gd name="T25" fmla="*/ 97 h 163"/>
                <a:gd name="T26" fmla="*/ 207 w 360"/>
                <a:gd name="T27" fmla="*/ 97 h 163"/>
                <a:gd name="T28" fmla="*/ 95 w 360"/>
                <a:gd name="T29" fmla="*/ 148 h 163"/>
                <a:gd name="T30" fmla="*/ 294 w 360"/>
                <a:gd name="T31" fmla="*/ 148 h 163"/>
                <a:gd name="T32" fmla="*/ 324 w 360"/>
                <a:gd name="T33" fmla="*/ 148 h 163"/>
                <a:gd name="T34" fmla="*/ 360 w 360"/>
                <a:gd name="T35" fmla="*/ 148 h 163"/>
                <a:gd name="T36" fmla="*/ 207 w 360"/>
                <a:gd name="T37" fmla="*/ 148 h 163"/>
                <a:gd name="T38" fmla="*/ 207 w 360"/>
                <a:gd name="T39" fmla="*/ 0 h 163"/>
                <a:gd name="T40" fmla="*/ 22 w 360"/>
                <a:gd name="T41" fmla="*/ 0 h 163"/>
                <a:gd name="T42" fmla="*/ 22 w 360"/>
                <a:gd name="T43" fmla="*/ 148 h 163"/>
                <a:gd name="T44" fmla="*/ 65 w 360"/>
                <a:gd name="T45" fmla="*/ 148 h 163"/>
                <a:gd name="T46" fmla="*/ 295 w 360"/>
                <a:gd name="T47" fmla="*/ 97 h 163"/>
                <a:gd name="T48" fmla="*/ 251 w 360"/>
                <a:gd name="T49" fmla="*/ 52 h 163"/>
                <a:gd name="T50" fmla="*/ 207 w 360"/>
                <a:gd name="T51" fmla="*/ 52 h 163"/>
                <a:gd name="T52" fmla="*/ 22 w 360"/>
                <a:gd name="T53" fmla="*/ 133 h 163"/>
                <a:gd name="T54" fmla="*/ 0 w 360"/>
                <a:gd name="T55" fmla="*/ 13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60" h="163">
                  <a:moveTo>
                    <a:pt x="294" y="148"/>
                  </a:moveTo>
                  <a:cubicBezTo>
                    <a:pt x="294" y="139"/>
                    <a:pt x="301" y="133"/>
                    <a:pt x="309" y="133"/>
                  </a:cubicBezTo>
                  <a:cubicBezTo>
                    <a:pt x="317" y="133"/>
                    <a:pt x="324" y="139"/>
                    <a:pt x="324" y="148"/>
                  </a:cubicBezTo>
                  <a:cubicBezTo>
                    <a:pt x="324" y="156"/>
                    <a:pt x="317" y="163"/>
                    <a:pt x="309" y="163"/>
                  </a:cubicBezTo>
                  <a:cubicBezTo>
                    <a:pt x="301" y="163"/>
                    <a:pt x="294" y="156"/>
                    <a:pt x="294" y="148"/>
                  </a:cubicBezTo>
                  <a:close/>
                  <a:moveTo>
                    <a:pt x="80" y="163"/>
                  </a:moveTo>
                  <a:cubicBezTo>
                    <a:pt x="88" y="163"/>
                    <a:pt x="95" y="156"/>
                    <a:pt x="95" y="148"/>
                  </a:cubicBezTo>
                  <a:cubicBezTo>
                    <a:pt x="95" y="139"/>
                    <a:pt x="88" y="133"/>
                    <a:pt x="80" y="133"/>
                  </a:cubicBezTo>
                  <a:cubicBezTo>
                    <a:pt x="72" y="133"/>
                    <a:pt x="65" y="139"/>
                    <a:pt x="65" y="148"/>
                  </a:cubicBezTo>
                  <a:cubicBezTo>
                    <a:pt x="65" y="156"/>
                    <a:pt x="72" y="163"/>
                    <a:pt x="80" y="163"/>
                  </a:cubicBezTo>
                  <a:close/>
                  <a:moveTo>
                    <a:pt x="346" y="148"/>
                  </a:moveTo>
                  <a:cubicBezTo>
                    <a:pt x="346" y="110"/>
                    <a:pt x="346" y="110"/>
                    <a:pt x="346" y="110"/>
                  </a:cubicBezTo>
                  <a:cubicBezTo>
                    <a:pt x="346" y="103"/>
                    <a:pt x="340" y="97"/>
                    <a:pt x="333" y="97"/>
                  </a:cubicBezTo>
                  <a:cubicBezTo>
                    <a:pt x="207" y="97"/>
                    <a:pt x="207" y="97"/>
                    <a:pt x="207" y="97"/>
                  </a:cubicBezTo>
                  <a:moveTo>
                    <a:pt x="95" y="148"/>
                  </a:moveTo>
                  <a:cubicBezTo>
                    <a:pt x="294" y="148"/>
                    <a:pt x="294" y="148"/>
                    <a:pt x="294" y="148"/>
                  </a:cubicBezTo>
                  <a:moveTo>
                    <a:pt x="324" y="148"/>
                  </a:moveTo>
                  <a:cubicBezTo>
                    <a:pt x="360" y="148"/>
                    <a:pt x="360" y="148"/>
                    <a:pt x="360" y="148"/>
                  </a:cubicBezTo>
                  <a:moveTo>
                    <a:pt x="207" y="148"/>
                  </a:moveTo>
                  <a:cubicBezTo>
                    <a:pt x="207" y="0"/>
                    <a:pt x="207" y="0"/>
                    <a:pt x="20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148"/>
                    <a:pt x="22" y="148"/>
                    <a:pt x="22" y="148"/>
                  </a:cubicBezTo>
                  <a:cubicBezTo>
                    <a:pt x="65" y="148"/>
                    <a:pt x="65" y="148"/>
                    <a:pt x="65" y="148"/>
                  </a:cubicBezTo>
                  <a:moveTo>
                    <a:pt x="295" y="97"/>
                  </a:moveTo>
                  <a:cubicBezTo>
                    <a:pt x="251" y="52"/>
                    <a:pt x="251" y="52"/>
                    <a:pt x="251" y="52"/>
                  </a:cubicBezTo>
                  <a:cubicBezTo>
                    <a:pt x="207" y="52"/>
                    <a:pt x="207" y="52"/>
                    <a:pt x="207" y="52"/>
                  </a:cubicBezTo>
                  <a:moveTo>
                    <a:pt x="22" y="133"/>
                  </a:moveTo>
                  <a:cubicBezTo>
                    <a:pt x="0" y="133"/>
                    <a:pt x="0" y="133"/>
                    <a:pt x="0" y="133"/>
                  </a:cubicBezTo>
                </a:path>
              </a:pathLst>
            </a:custGeom>
            <a:noFill/>
            <a:ln w="9525" cap="flat">
              <a:solidFill>
                <a:schemeClr val="accent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67" tIns="43934" rIns="87867" bIns="4393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1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29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282828"/>
                    </a:gs>
                    <a:gs pos="10000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D4F5577C-B172-495E-81AB-F8C2C5DAB032}"/>
                </a:ext>
              </a:extLst>
            </p:cNvPr>
            <p:cNvSpPr/>
            <p:nvPr/>
          </p:nvSpPr>
          <p:spPr bwMode="auto">
            <a:xfrm>
              <a:off x="5374460" y="3076704"/>
              <a:ext cx="178433" cy="178433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7021" rIns="0" bIns="37021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74011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3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282828"/>
                    </a:gs>
                    <a:gs pos="10000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6" name="Forklift">
              <a:extLst>
                <a:ext uri="{FF2B5EF4-FFF2-40B4-BE49-F238E27FC236}">
                  <a16:creationId xmlns:a16="http://schemas.microsoft.com/office/drawing/2014/main" id="{2FCFCB54-C491-4625-BEFA-05545C4C6ED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413432" y="3119410"/>
              <a:ext cx="100488" cy="93021"/>
            </a:xfrm>
            <a:custGeom>
              <a:avLst/>
              <a:gdLst>
                <a:gd name="T0" fmla="*/ 27 w 349"/>
                <a:gd name="T1" fmla="*/ 296 h 323"/>
                <a:gd name="T2" fmla="*/ 54 w 349"/>
                <a:gd name="T3" fmla="*/ 268 h 323"/>
                <a:gd name="T4" fmla="*/ 81 w 349"/>
                <a:gd name="T5" fmla="*/ 296 h 323"/>
                <a:gd name="T6" fmla="*/ 54 w 349"/>
                <a:gd name="T7" fmla="*/ 323 h 323"/>
                <a:gd name="T8" fmla="*/ 27 w 349"/>
                <a:gd name="T9" fmla="*/ 296 h 323"/>
                <a:gd name="T10" fmla="*/ 183 w 349"/>
                <a:gd name="T11" fmla="*/ 323 h 323"/>
                <a:gd name="T12" fmla="*/ 210 w 349"/>
                <a:gd name="T13" fmla="*/ 296 h 323"/>
                <a:gd name="T14" fmla="*/ 183 w 349"/>
                <a:gd name="T15" fmla="*/ 268 h 323"/>
                <a:gd name="T16" fmla="*/ 155 w 349"/>
                <a:gd name="T17" fmla="*/ 296 h 323"/>
                <a:gd name="T18" fmla="*/ 183 w 349"/>
                <a:gd name="T19" fmla="*/ 323 h 323"/>
                <a:gd name="T20" fmla="*/ 194 w 349"/>
                <a:gd name="T21" fmla="*/ 192 h 323"/>
                <a:gd name="T22" fmla="*/ 159 w 349"/>
                <a:gd name="T23" fmla="*/ 85 h 323"/>
                <a:gd name="T24" fmla="*/ 110 w 349"/>
                <a:gd name="T25" fmla="*/ 39 h 323"/>
                <a:gd name="T26" fmla="*/ 22 w 349"/>
                <a:gd name="T27" fmla="*/ 39 h 323"/>
                <a:gd name="T28" fmla="*/ 0 w 349"/>
                <a:gd name="T29" fmla="*/ 61 h 323"/>
                <a:gd name="T30" fmla="*/ 0 w 349"/>
                <a:gd name="T31" fmla="*/ 296 h 323"/>
                <a:gd name="T32" fmla="*/ 27 w 349"/>
                <a:gd name="T33" fmla="*/ 296 h 323"/>
                <a:gd name="T34" fmla="*/ 81 w 349"/>
                <a:gd name="T35" fmla="*/ 296 h 323"/>
                <a:gd name="T36" fmla="*/ 155 w 349"/>
                <a:gd name="T37" fmla="*/ 296 h 323"/>
                <a:gd name="T38" fmla="*/ 210 w 349"/>
                <a:gd name="T39" fmla="*/ 296 h 323"/>
                <a:gd name="T40" fmla="*/ 235 w 349"/>
                <a:gd name="T41" fmla="*/ 296 h 323"/>
                <a:gd name="T42" fmla="*/ 235 w 349"/>
                <a:gd name="T43" fmla="*/ 0 h 323"/>
                <a:gd name="T44" fmla="*/ 235 w 349"/>
                <a:gd name="T45" fmla="*/ 272 h 323"/>
                <a:gd name="T46" fmla="*/ 349 w 349"/>
                <a:gd name="T47" fmla="*/ 272 h 323"/>
                <a:gd name="T48" fmla="*/ 0 w 349"/>
                <a:gd name="T49" fmla="*/ 139 h 323"/>
                <a:gd name="T50" fmla="*/ 81 w 349"/>
                <a:gd name="T51" fmla="*/ 139 h 323"/>
                <a:gd name="T52" fmla="*/ 81 w 349"/>
                <a:gd name="T53" fmla="*/ 192 h 323"/>
                <a:gd name="T54" fmla="*/ 235 w 349"/>
                <a:gd name="T55" fmla="*/ 192 h 323"/>
                <a:gd name="T56" fmla="*/ 315 w 349"/>
                <a:gd name="T57" fmla="*/ 35 h 323"/>
                <a:gd name="T58" fmla="*/ 281 w 349"/>
                <a:gd name="T59" fmla="*/ 35 h 323"/>
                <a:gd name="T60" fmla="*/ 281 w 349"/>
                <a:gd name="T61" fmla="*/ 68 h 323"/>
                <a:gd name="T62" fmla="*/ 315 w 349"/>
                <a:gd name="T63" fmla="*/ 68 h 323"/>
                <a:gd name="T64" fmla="*/ 315 w 349"/>
                <a:gd name="T65" fmla="*/ 35 h 323"/>
                <a:gd name="T66" fmla="*/ 315 w 349"/>
                <a:gd name="T67" fmla="*/ 112 h 323"/>
                <a:gd name="T68" fmla="*/ 281 w 349"/>
                <a:gd name="T69" fmla="*/ 112 h 323"/>
                <a:gd name="T70" fmla="*/ 281 w 349"/>
                <a:gd name="T71" fmla="*/ 145 h 323"/>
                <a:gd name="T72" fmla="*/ 315 w 349"/>
                <a:gd name="T73" fmla="*/ 145 h 323"/>
                <a:gd name="T74" fmla="*/ 315 w 349"/>
                <a:gd name="T75" fmla="*/ 112 h 323"/>
                <a:gd name="T76" fmla="*/ 315 w 349"/>
                <a:gd name="T77" fmla="*/ 189 h 323"/>
                <a:gd name="T78" fmla="*/ 281 w 349"/>
                <a:gd name="T79" fmla="*/ 189 h 323"/>
                <a:gd name="T80" fmla="*/ 281 w 349"/>
                <a:gd name="T81" fmla="*/ 222 h 323"/>
                <a:gd name="T82" fmla="*/ 315 w 349"/>
                <a:gd name="T83" fmla="*/ 222 h 323"/>
                <a:gd name="T84" fmla="*/ 315 w 349"/>
                <a:gd name="T85" fmla="*/ 189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49" h="323">
                  <a:moveTo>
                    <a:pt x="27" y="296"/>
                  </a:moveTo>
                  <a:cubicBezTo>
                    <a:pt x="27" y="281"/>
                    <a:pt x="39" y="268"/>
                    <a:pt x="54" y="268"/>
                  </a:cubicBezTo>
                  <a:cubicBezTo>
                    <a:pt x="69" y="268"/>
                    <a:pt x="81" y="281"/>
                    <a:pt x="81" y="296"/>
                  </a:cubicBezTo>
                  <a:cubicBezTo>
                    <a:pt x="81" y="311"/>
                    <a:pt x="69" y="323"/>
                    <a:pt x="54" y="323"/>
                  </a:cubicBezTo>
                  <a:cubicBezTo>
                    <a:pt x="39" y="323"/>
                    <a:pt x="27" y="311"/>
                    <a:pt x="27" y="296"/>
                  </a:cubicBezTo>
                  <a:close/>
                  <a:moveTo>
                    <a:pt x="183" y="323"/>
                  </a:moveTo>
                  <a:cubicBezTo>
                    <a:pt x="198" y="323"/>
                    <a:pt x="210" y="311"/>
                    <a:pt x="210" y="296"/>
                  </a:cubicBezTo>
                  <a:cubicBezTo>
                    <a:pt x="210" y="281"/>
                    <a:pt x="198" y="268"/>
                    <a:pt x="183" y="268"/>
                  </a:cubicBezTo>
                  <a:cubicBezTo>
                    <a:pt x="167" y="268"/>
                    <a:pt x="155" y="281"/>
                    <a:pt x="155" y="296"/>
                  </a:cubicBezTo>
                  <a:cubicBezTo>
                    <a:pt x="155" y="311"/>
                    <a:pt x="167" y="323"/>
                    <a:pt x="183" y="323"/>
                  </a:cubicBezTo>
                  <a:close/>
                  <a:moveTo>
                    <a:pt x="194" y="192"/>
                  </a:moveTo>
                  <a:cubicBezTo>
                    <a:pt x="159" y="85"/>
                    <a:pt x="159" y="85"/>
                    <a:pt x="159" y="85"/>
                  </a:cubicBezTo>
                  <a:cubicBezTo>
                    <a:pt x="150" y="62"/>
                    <a:pt x="135" y="39"/>
                    <a:pt x="110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10" y="39"/>
                    <a:pt x="0" y="49"/>
                    <a:pt x="0" y="61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27" y="296"/>
                    <a:pt x="27" y="296"/>
                    <a:pt x="27" y="296"/>
                  </a:cubicBezTo>
                  <a:moveTo>
                    <a:pt x="81" y="296"/>
                  </a:moveTo>
                  <a:cubicBezTo>
                    <a:pt x="155" y="296"/>
                    <a:pt x="155" y="296"/>
                    <a:pt x="155" y="296"/>
                  </a:cubicBezTo>
                  <a:moveTo>
                    <a:pt x="210" y="296"/>
                  </a:moveTo>
                  <a:cubicBezTo>
                    <a:pt x="235" y="296"/>
                    <a:pt x="235" y="296"/>
                    <a:pt x="235" y="296"/>
                  </a:cubicBezTo>
                  <a:cubicBezTo>
                    <a:pt x="235" y="0"/>
                    <a:pt x="235" y="0"/>
                    <a:pt x="235" y="0"/>
                  </a:cubicBezTo>
                  <a:moveTo>
                    <a:pt x="235" y="272"/>
                  </a:moveTo>
                  <a:cubicBezTo>
                    <a:pt x="349" y="272"/>
                    <a:pt x="349" y="272"/>
                    <a:pt x="349" y="272"/>
                  </a:cubicBezTo>
                  <a:moveTo>
                    <a:pt x="0" y="139"/>
                  </a:moveTo>
                  <a:cubicBezTo>
                    <a:pt x="81" y="139"/>
                    <a:pt x="81" y="139"/>
                    <a:pt x="81" y="139"/>
                  </a:cubicBezTo>
                  <a:cubicBezTo>
                    <a:pt x="81" y="192"/>
                    <a:pt x="81" y="192"/>
                    <a:pt x="81" y="192"/>
                  </a:cubicBezTo>
                  <a:cubicBezTo>
                    <a:pt x="235" y="192"/>
                    <a:pt x="235" y="192"/>
                    <a:pt x="235" y="192"/>
                  </a:cubicBezTo>
                  <a:moveTo>
                    <a:pt x="315" y="35"/>
                  </a:moveTo>
                  <a:cubicBezTo>
                    <a:pt x="281" y="35"/>
                    <a:pt x="281" y="35"/>
                    <a:pt x="281" y="35"/>
                  </a:cubicBezTo>
                  <a:cubicBezTo>
                    <a:pt x="281" y="68"/>
                    <a:pt x="281" y="68"/>
                    <a:pt x="281" y="68"/>
                  </a:cubicBezTo>
                  <a:cubicBezTo>
                    <a:pt x="315" y="68"/>
                    <a:pt x="315" y="68"/>
                    <a:pt x="315" y="68"/>
                  </a:cubicBezTo>
                  <a:lnTo>
                    <a:pt x="315" y="35"/>
                  </a:lnTo>
                  <a:close/>
                  <a:moveTo>
                    <a:pt x="315" y="112"/>
                  </a:moveTo>
                  <a:cubicBezTo>
                    <a:pt x="281" y="112"/>
                    <a:pt x="281" y="112"/>
                    <a:pt x="281" y="112"/>
                  </a:cubicBezTo>
                  <a:cubicBezTo>
                    <a:pt x="281" y="145"/>
                    <a:pt x="281" y="145"/>
                    <a:pt x="281" y="145"/>
                  </a:cubicBezTo>
                  <a:cubicBezTo>
                    <a:pt x="315" y="145"/>
                    <a:pt x="315" y="145"/>
                    <a:pt x="315" y="145"/>
                  </a:cubicBezTo>
                  <a:lnTo>
                    <a:pt x="315" y="112"/>
                  </a:lnTo>
                  <a:close/>
                  <a:moveTo>
                    <a:pt x="315" y="189"/>
                  </a:moveTo>
                  <a:cubicBezTo>
                    <a:pt x="281" y="189"/>
                    <a:pt x="281" y="189"/>
                    <a:pt x="281" y="189"/>
                  </a:cubicBezTo>
                  <a:cubicBezTo>
                    <a:pt x="281" y="222"/>
                    <a:pt x="281" y="222"/>
                    <a:pt x="281" y="222"/>
                  </a:cubicBezTo>
                  <a:cubicBezTo>
                    <a:pt x="315" y="222"/>
                    <a:pt x="315" y="222"/>
                    <a:pt x="315" y="222"/>
                  </a:cubicBezTo>
                  <a:lnTo>
                    <a:pt x="315" y="189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7867" tIns="43934" rIns="87867" bIns="4393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1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29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282828"/>
                    </a:gs>
                    <a:gs pos="10000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55F390DD-6AD2-4672-82F5-1A2282358C90}"/>
                </a:ext>
              </a:extLst>
            </p:cNvPr>
            <p:cNvSpPr/>
            <p:nvPr/>
          </p:nvSpPr>
          <p:spPr bwMode="auto">
            <a:xfrm>
              <a:off x="6299325" y="3329992"/>
              <a:ext cx="178433" cy="178433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7021" rIns="0" bIns="37021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74011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3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282828"/>
                    </a:gs>
                    <a:gs pos="10000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8" name="Product_ECDC" title="Icon of a box">
              <a:extLst>
                <a:ext uri="{FF2B5EF4-FFF2-40B4-BE49-F238E27FC236}">
                  <a16:creationId xmlns:a16="http://schemas.microsoft.com/office/drawing/2014/main" id="{079CD628-F075-4CD6-8E0F-02B288573C5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344561" y="3369726"/>
              <a:ext cx="87963" cy="98962"/>
            </a:xfrm>
            <a:custGeom>
              <a:avLst/>
              <a:gdLst>
                <a:gd name="T0" fmla="*/ 3623 w 3623"/>
                <a:gd name="T1" fmla="*/ 906 h 4076"/>
                <a:gd name="T2" fmla="*/ 1812 w 3623"/>
                <a:gd name="T3" fmla="*/ 1812 h 4076"/>
                <a:gd name="T4" fmla="*/ 0 w 3623"/>
                <a:gd name="T5" fmla="*/ 906 h 4076"/>
                <a:gd name="T6" fmla="*/ 906 w 3623"/>
                <a:gd name="T7" fmla="*/ 453 h 4076"/>
                <a:gd name="T8" fmla="*/ 2699 w 3623"/>
                <a:gd name="T9" fmla="*/ 1358 h 4076"/>
                <a:gd name="T10" fmla="*/ 3623 w 3623"/>
                <a:gd name="T11" fmla="*/ 906 h 4076"/>
                <a:gd name="T12" fmla="*/ 1812 w 3623"/>
                <a:gd name="T13" fmla="*/ 0 h 4076"/>
                <a:gd name="T14" fmla="*/ 0 w 3623"/>
                <a:gd name="T15" fmla="*/ 906 h 4076"/>
                <a:gd name="T16" fmla="*/ 0 w 3623"/>
                <a:gd name="T17" fmla="*/ 3171 h 4076"/>
                <a:gd name="T18" fmla="*/ 1812 w 3623"/>
                <a:gd name="T19" fmla="*/ 4076 h 4076"/>
                <a:gd name="T20" fmla="*/ 3623 w 3623"/>
                <a:gd name="T21" fmla="*/ 3171 h 4076"/>
                <a:gd name="T22" fmla="*/ 3623 w 3623"/>
                <a:gd name="T23" fmla="*/ 906 h 4076"/>
                <a:gd name="T24" fmla="*/ 1812 w 3623"/>
                <a:gd name="T25" fmla="*/ 1812 h 4076"/>
                <a:gd name="T26" fmla="*/ 1812 w 3623"/>
                <a:gd name="T27" fmla="*/ 4076 h 4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23" h="4076">
                  <a:moveTo>
                    <a:pt x="3623" y="906"/>
                  </a:moveTo>
                  <a:lnTo>
                    <a:pt x="1812" y="1812"/>
                  </a:lnTo>
                  <a:lnTo>
                    <a:pt x="0" y="906"/>
                  </a:lnTo>
                  <a:moveTo>
                    <a:pt x="906" y="453"/>
                  </a:moveTo>
                  <a:lnTo>
                    <a:pt x="2699" y="1358"/>
                  </a:lnTo>
                  <a:moveTo>
                    <a:pt x="3623" y="906"/>
                  </a:moveTo>
                  <a:lnTo>
                    <a:pt x="1812" y="0"/>
                  </a:lnTo>
                  <a:lnTo>
                    <a:pt x="0" y="906"/>
                  </a:lnTo>
                  <a:lnTo>
                    <a:pt x="0" y="3171"/>
                  </a:lnTo>
                  <a:lnTo>
                    <a:pt x="1812" y="4076"/>
                  </a:lnTo>
                  <a:lnTo>
                    <a:pt x="3623" y="3171"/>
                  </a:lnTo>
                  <a:lnTo>
                    <a:pt x="3623" y="906"/>
                  </a:lnTo>
                  <a:moveTo>
                    <a:pt x="1812" y="1812"/>
                  </a:moveTo>
                  <a:lnTo>
                    <a:pt x="1812" y="4076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7867" tIns="43934" rIns="87867" bIns="4393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1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29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282828"/>
                    </a:gs>
                    <a:gs pos="10000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596079-5B04-41AC-AAE8-6FC115E9F9FF}"/>
              </a:ext>
            </a:extLst>
          </p:cNvPr>
          <p:cNvGrpSpPr/>
          <p:nvPr/>
        </p:nvGrpSpPr>
        <p:grpSpPr>
          <a:xfrm>
            <a:off x="8478583" y="2256229"/>
            <a:ext cx="1792850" cy="1792850"/>
            <a:chOff x="8478583" y="2256229"/>
            <a:chExt cx="1792850" cy="1792850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AABEEFF-07B0-4B62-81B6-1F0BE4C8F46E}"/>
                </a:ext>
              </a:extLst>
            </p:cNvPr>
            <p:cNvGrpSpPr/>
            <p:nvPr/>
          </p:nvGrpSpPr>
          <p:grpSpPr>
            <a:xfrm>
              <a:off x="8478583" y="2256229"/>
              <a:ext cx="1792850" cy="1792850"/>
              <a:chOff x="709072" y="1999107"/>
              <a:chExt cx="1828800" cy="1828800"/>
            </a:xfrm>
          </p:grpSpPr>
          <p:sp>
            <p:nvSpPr>
              <p:cNvPr id="56" name="object 60">
                <a:extLst>
                  <a:ext uri="{FF2B5EF4-FFF2-40B4-BE49-F238E27FC236}">
                    <a16:creationId xmlns:a16="http://schemas.microsoft.com/office/drawing/2014/main" id="{5F4AF1F3-B687-4DC4-B966-FAAD9DC26BA5}"/>
                  </a:ext>
                </a:extLst>
              </p:cNvPr>
              <p:cNvSpPr/>
              <p:nvPr/>
            </p:nvSpPr>
            <p:spPr>
              <a:xfrm>
                <a:off x="709072" y="1999107"/>
                <a:ext cx="1828800" cy="1828800"/>
              </a:xfrm>
              <a:custGeom>
                <a:avLst/>
                <a:gdLst/>
                <a:ahLst/>
                <a:cxnLst/>
                <a:rect l="l" t="t" r="r" b="b"/>
                <a:pathLst>
                  <a:path w="1778000" h="1781810">
                    <a:moveTo>
                      <a:pt x="889000" y="0"/>
                    </a:moveTo>
                    <a:lnTo>
                      <a:pt x="816088" y="2953"/>
                    </a:lnTo>
                    <a:lnTo>
                      <a:pt x="744799" y="11659"/>
                    </a:lnTo>
                    <a:lnTo>
                      <a:pt x="675362" y="25890"/>
                    </a:lnTo>
                    <a:lnTo>
                      <a:pt x="608006" y="45415"/>
                    </a:lnTo>
                    <a:lnTo>
                      <a:pt x="542960" y="70006"/>
                    </a:lnTo>
                    <a:lnTo>
                      <a:pt x="480452" y="99433"/>
                    </a:lnTo>
                    <a:lnTo>
                      <a:pt x="420712" y="133468"/>
                    </a:lnTo>
                    <a:lnTo>
                      <a:pt x="363967" y="171879"/>
                    </a:lnTo>
                    <a:lnTo>
                      <a:pt x="310447" y="214440"/>
                    </a:lnTo>
                    <a:lnTo>
                      <a:pt x="260381" y="260919"/>
                    </a:lnTo>
                    <a:lnTo>
                      <a:pt x="213997" y="311089"/>
                    </a:lnTo>
                    <a:lnTo>
                      <a:pt x="171525" y="364719"/>
                    </a:lnTo>
                    <a:lnTo>
                      <a:pt x="133192" y="421580"/>
                    </a:lnTo>
                    <a:lnTo>
                      <a:pt x="99228" y="481444"/>
                    </a:lnTo>
                    <a:lnTo>
                      <a:pt x="69861" y="544080"/>
                    </a:lnTo>
                    <a:lnTo>
                      <a:pt x="45321" y="609260"/>
                    </a:lnTo>
                    <a:lnTo>
                      <a:pt x="25836" y="676754"/>
                    </a:lnTo>
                    <a:lnTo>
                      <a:pt x="11635" y="746333"/>
                    </a:lnTo>
                    <a:lnTo>
                      <a:pt x="2947" y="817767"/>
                    </a:lnTo>
                    <a:lnTo>
                      <a:pt x="0" y="890828"/>
                    </a:lnTo>
                    <a:lnTo>
                      <a:pt x="2947" y="963888"/>
                    </a:lnTo>
                    <a:lnTo>
                      <a:pt x="11635" y="1035321"/>
                    </a:lnTo>
                    <a:lnTo>
                      <a:pt x="25836" y="1104899"/>
                    </a:lnTo>
                    <a:lnTo>
                      <a:pt x="45321" y="1172392"/>
                    </a:lnTo>
                    <a:lnTo>
                      <a:pt x="69861" y="1237571"/>
                    </a:lnTo>
                    <a:lnTo>
                      <a:pt x="99228" y="1300207"/>
                    </a:lnTo>
                    <a:lnTo>
                      <a:pt x="133192" y="1360071"/>
                    </a:lnTo>
                    <a:lnTo>
                      <a:pt x="171525" y="1416932"/>
                    </a:lnTo>
                    <a:lnTo>
                      <a:pt x="213997" y="1470563"/>
                    </a:lnTo>
                    <a:lnTo>
                      <a:pt x="260381" y="1520732"/>
                    </a:lnTo>
                    <a:lnTo>
                      <a:pt x="310447" y="1567212"/>
                    </a:lnTo>
                    <a:lnTo>
                      <a:pt x="363967" y="1609773"/>
                    </a:lnTo>
                    <a:lnTo>
                      <a:pt x="420712" y="1648186"/>
                    </a:lnTo>
                    <a:lnTo>
                      <a:pt x="480452" y="1682221"/>
                    </a:lnTo>
                    <a:lnTo>
                      <a:pt x="542960" y="1711649"/>
                    </a:lnTo>
                    <a:lnTo>
                      <a:pt x="608006" y="1736240"/>
                    </a:lnTo>
                    <a:lnTo>
                      <a:pt x="675362" y="1755766"/>
                    </a:lnTo>
                    <a:lnTo>
                      <a:pt x="744799" y="1769997"/>
                    </a:lnTo>
                    <a:lnTo>
                      <a:pt x="816088" y="1778704"/>
                    </a:lnTo>
                    <a:lnTo>
                      <a:pt x="889000" y="1781657"/>
                    </a:lnTo>
                    <a:lnTo>
                      <a:pt x="961911" y="1778704"/>
                    </a:lnTo>
                    <a:lnTo>
                      <a:pt x="1033200" y="1769997"/>
                    </a:lnTo>
                    <a:lnTo>
                      <a:pt x="1102637" y="1755766"/>
                    </a:lnTo>
                    <a:lnTo>
                      <a:pt x="1169993" y="1736240"/>
                    </a:lnTo>
                    <a:lnTo>
                      <a:pt x="1235039" y="1711649"/>
                    </a:lnTo>
                    <a:lnTo>
                      <a:pt x="1297547" y="1682221"/>
                    </a:lnTo>
                    <a:lnTo>
                      <a:pt x="1357287" y="1648186"/>
                    </a:lnTo>
                    <a:lnTo>
                      <a:pt x="1414032" y="1609773"/>
                    </a:lnTo>
                    <a:lnTo>
                      <a:pt x="1467552" y="1567212"/>
                    </a:lnTo>
                    <a:lnTo>
                      <a:pt x="1517618" y="1520732"/>
                    </a:lnTo>
                    <a:lnTo>
                      <a:pt x="1564002" y="1470563"/>
                    </a:lnTo>
                    <a:lnTo>
                      <a:pt x="1606474" y="1416932"/>
                    </a:lnTo>
                    <a:lnTo>
                      <a:pt x="1644807" y="1360071"/>
                    </a:lnTo>
                    <a:lnTo>
                      <a:pt x="1678771" y="1300207"/>
                    </a:lnTo>
                    <a:lnTo>
                      <a:pt x="1708138" y="1237571"/>
                    </a:lnTo>
                    <a:lnTo>
                      <a:pt x="1732678" y="1172392"/>
                    </a:lnTo>
                    <a:lnTo>
                      <a:pt x="1752163" y="1104899"/>
                    </a:lnTo>
                    <a:lnTo>
                      <a:pt x="1766364" y="1035321"/>
                    </a:lnTo>
                    <a:lnTo>
                      <a:pt x="1775052" y="963888"/>
                    </a:lnTo>
                    <a:lnTo>
                      <a:pt x="1778000" y="890828"/>
                    </a:lnTo>
                    <a:lnTo>
                      <a:pt x="1775052" y="817767"/>
                    </a:lnTo>
                    <a:lnTo>
                      <a:pt x="1766364" y="746333"/>
                    </a:lnTo>
                    <a:lnTo>
                      <a:pt x="1752163" y="676754"/>
                    </a:lnTo>
                    <a:lnTo>
                      <a:pt x="1732678" y="609260"/>
                    </a:lnTo>
                    <a:lnTo>
                      <a:pt x="1708138" y="544080"/>
                    </a:lnTo>
                    <a:lnTo>
                      <a:pt x="1678771" y="481444"/>
                    </a:lnTo>
                    <a:lnTo>
                      <a:pt x="1644807" y="421580"/>
                    </a:lnTo>
                    <a:lnTo>
                      <a:pt x="1606474" y="364719"/>
                    </a:lnTo>
                    <a:lnTo>
                      <a:pt x="1564002" y="311089"/>
                    </a:lnTo>
                    <a:lnTo>
                      <a:pt x="1517618" y="260919"/>
                    </a:lnTo>
                    <a:lnTo>
                      <a:pt x="1467552" y="214440"/>
                    </a:lnTo>
                    <a:lnTo>
                      <a:pt x="1414032" y="171879"/>
                    </a:lnTo>
                    <a:lnTo>
                      <a:pt x="1357287" y="133468"/>
                    </a:lnTo>
                    <a:lnTo>
                      <a:pt x="1297547" y="99433"/>
                    </a:lnTo>
                    <a:lnTo>
                      <a:pt x="1235039" y="70006"/>
                    </a:lnTo>
                    <a:lnTo>
                      <a:pt x="1169993" y="45415"/>
                    </a:lnTo>
                    <a:lnTo>
                      <a:pt x="1102637" y="25890"/>
                    </a:lnTo>
                    <a:lnTo>
                      <a:pt x="1033200" y="11659"/>
                    </a:lnTo>
                    <a:lnTo>
                      <a:pt x="961911" y="2953"/>
                    </a:lnTo>
                    <a:lnTo>
                      <a:pt x="889000" y="0"/>
                    </a:lnTo>
                    <a:close/>
                  </a:path>
                </a:pathLst>
              </a:custGeom>
              <a:noFill/>
              <a:ln>
                <a:solidFill>
                  <a:srgbClr val="FF8C00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6233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2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 useBgFill="1">
            <p:nvSpPr>
              <p:cNvPr id="61" name="object 60">
                <a:extLst>
                  <a:ext uri="{FF2B5EF4-FFF2-40B4-BE49-F238E27FC236}">
                    <a16:creationId xmlns:a16="http://schemas.microsoft.com/office/drawing/2014/main" id="{1F1BC4F2-7DBA-4338-A0F2-FB42AE294C36}"/>
                  </a:ext>
                </a:extLst>
              </p:cNvPr>
              <p:cNvSpPr/>
              <p:nvPr/>
            </p:nvSpPr>
            <p:spPr>
              <a:xfrm>
                <a:off x="823372" y="2113407"/>
                <a:ext cx="1600200" cy="1600200"/>
              </a:xfrm>
              <a:custGeom>
                <a:avLst/>
                <a:gdLst/>
                <a:ahLst/>
                <a:cxnLst/>
                <a:rect l="l" t="t" r="r" b="b"/>
                <a:pathLst>
                  <a:path w="1778000" h="1781810">
                    <a:moveTo>
                      <a:pt x="889000" y="0"/>
                    </a:moveTo>
                    <a:lnTo>
                      <a:pt x="816088" y="2953"/>
                    </a:lnTo>
                    <a:lnTo>
                      <a:pt x="744799" y="11659"/>
                    </a:lnTo>
                    <a:lnTo>
                      <a:pt x="675362" y="25890"/>
                    </a:lnTo>
                    <a:lnTo>
                      <a:pt x="608006" y="45415"/>
                    </a:lnTo>
                    <a:lnTo>
                      <a:pt x="542960" y="70006"/>
                    </a:lnTo>
                    <a:lnTo>
                      <a:pt x="480452" y="99433"/>
                    </a:lnTo>
                    <a:lnTo>
                      <a:pt x="420712" y="133468"/>
                    </a:lnTo>
                    <a:lnTo>
                      <a:pt x="363967" y="171879"/>
                    </a:lnTo>
                    <a:lnTo>
                      <a:pt x="310447" y="214440"/>
                    </a:lnTo>
                    <a:lnTo>
                      <a:pt x="260381" y="260919"/>
                    </a:lnTo>
                    <a:lnTo>
                      <a:pt x="213997" y="311089"/>
                    </a:lnTo>
                    <a:lnTo>
                      <a:pt x="171525" y="364719"/>
                    </a:lnTo>
                    <a:lnTo>
                      <a:pt x="133192" y="421580"/>
                    </a:lnTo>
                    <a:lnTo>
                      <a:pt x="99228" y="481444"/>
                    </a:lnTo>
                    <a:lnTo>
                      <a:pt x="69861" y="544080"/>
                    </a:lnTo>
                    <a:lnTo>
                      <a:pt x="45321" y="609260"/>
                    </a:lnTo>
                    <a:lnTo>
                      <a:pt x="25836" y="676754"/>
                    </a:lnTo>
                    <a:lnTo>
                      <a:pt x="11635" y="746333"/>
                    </a:lnTo>
                    <a:lnTo>
                      <a:pt x="2947" y="817767"/>
                    </a:lnTo>
                    <a:lnTo>
                      <a:pt x="0" y="890828"/>
                    </a:lnTo>
                    <a:lnTo>
                      <a:pt x="2947" y="963888"/>
                    </a:lnTo>
                    <a:lnTo>
                      <a:pt x="11635" y="1035321"/>
                    </a:lnTo>
                    <a:lnTo>
                      <a:pt x="25836" y="1104899"/>
                    </a:lnTo>
                    <a:lnTo>
                      <a:pt x="45321" y="1172392"/>
                    </a:lnTo>
                    <a:lnTo>
                      <a:pt x="69861" y="1237571"/>
                    </a:lnTo>
                    <a:lnTo>
                      <a:pt x="99228" y="1300207"/>
                    </a:lnTo>
                    <a:lnTo>
                      <a:pt x="133192" y="1360071"/>
                    </a:lnTo>
                    <a:lnTo>
                      <a:pt x="171525" y="1416932"/>
                    </a:lnTo>
                    <a:lnTo>
                      <a:pt x="213997" y="1470563"/>
                    </a:lnTo>
                    <a:lnTo>
                      <a:pt x="260381" y="1520732"/>
                    </a:lnTo>
                    <a:lnTo>
                      <a:pt x="310447" y="1567212"/>
                    </a:lnTo>
                    <a:lnTo>
                      <a:pt x="363967" y="1609773"/>
                    </a:lnTo>
                    <a:lnTo>
                      <a:pt x="420712" y="1648186"/>
                    </a:lnTo>
                    <a:lnTo>
                      <a:pt x="480452" y="1682221"/>
                    </a:lnTo>
                    <a:lnTo>
                      <a:pt x="542960" y="1711649"/>
                    </a:lnTo>
                    <a:lnTo>
                      <a:pt x="608006" y="1736240"/>
                    </a:lnTo>
                    <a:lnTo>
                      <a:pt x="675362" y="1755766"/>
                    </a:lnTo>
                    <a:lnTo>
                      <a:pt x="744799" y="1769997"/>
                    </a:lnTo>
                    <a:lnTo>
                      <a:pt x="816088" y="1778704"/>
                    </a:lnTo>
                    <a:lnTo>
                      <a:pt x="889000" y="1781657"/>
                    </a:lnTo>
                    <a:lnTo>
                      <a:pt x="961911" y="1778704"/>
                    </a:lnTo>
                    <a:lnTo>
                      <a:pt x="1033200" y="1769997"/>
                    </a:lnTo>
                    <a:lnTo>
                      <a:pt x="1102637" y="1755766"/>
                    </a:lnTo>
                    <a:lnTo>
                      <a:pt x="1169993" y="1736240"/>
                    </a:lnTo>
                    <a:lnTo>
                      <a:pt x="1235039" y="1711649"/>
                    </a:lnTo>
                    <a:lnTo>
                      <a:pt x="1297547" y="1682221"/>
                    </a:lnTo>
                    <a:lnTo>
                      <a:pt x="1357287" y="1648186"/>
                    </a:lnTo>
                    <a:lnTo>
                      <a:pt x="1414032" y="1609773"/>
                    </a:lnTo>
                    <a:lnTo>
                      <a:pt x="1467552" y="1567212"/>
                    </a:lnTo>
                    <a:lnTo>
                      <a:pt x="1517618" y="1520732"/>
                    </a:lnTo>
                    <a:lnTo>
                      <a:pt x="1564002" y="1470563"/>
                    </a:lnTo>
                    <a:lnTo>
                      <a:pt x="1606474" y="1416932"/>
                    </a:lnTo>
                    <a:lnTo>
                      <a:pt x="1644807" y="1360071"/>
                    </a:lnTo>
                    <a:lnTo>
                      <a:pt x="1678771" y="1300207"/>
                    </a:lnTo>
                    <a:lnTo>
                      <a:pt x="1708138" y="1237571"/>
                    </a:lnTo>
                    <a:lnTo>
                      <a:pt x="1732678" y="1172392"/>
                    </a:lnTo>
                    <a:lnTo>
                      <a:pt x="1752163" y="1104899"/>
                    </a:lnTo>
                    <a:lnTo>
                      <a:pt x="1766364" y="1035321"/>
                    </a:lnTo>
                    <a:lnTo>
                      <a:pt x="1775052" y="963888"/>
                    </a:lnTo>
                    <a:lnTo>
                      <a:pt x="1778000" y="890828"/>
                    </a:lnTo>
                    <a:lnTo>
                      <a:pt x="1775052" y="817767"/>
                    </a:lnTo>
                    <a:lnTo>
                      <a:pt x="1766364" y="746333"/>
                    </a:lnTo>
                    <a:lnTo>
                      <a:pt x="1752163" y="676754"/>
                    </a:lnTo>
                    <a:lnTo>
                      <a:pt x="1732678" y="609260"/>
                    </a:lnTo>
                    <a:lnTo>
                      <a:pt x="1708138" y="544080"/>
                    </a:lnTo>
                    <a:lnTo>
                      <a:pt x="1678771" y="481444"/>
                    </a:lnTo>
                    <a:lnTo>
                      <a:pt x="1644807" y="421580"/>
                    </a:lnTo>
                    <a:lnTo>
                      <a:pt x="1606474" y="364719"/>
                    </a:lnTo>
                    <a:lnTo>
                      <a:pt x="1564002" y="311089"/>
                    </a:lnTo>
                    <a:lnTo>
                      <a:pt x="1517618" y="260919"/>
                    </a:lnTo>
                    <a:lnTo>
                      <a:pt x="1467552" y="214440"/>
                    </a:lnTo>
                    <a:lnTo>
                      <a:pt x="1414032" y="171879"/>
                    </a:lnTo>
                    <a:lnTo>
                      <a:pt x="1357287" y="133468"/>
                    </a:lnTo>
                    <a:lnTo>
                      <a:pt x="1297547" y="99433"/>
                    </a:lnTo>
                    <a:lnTo>
                      <a:pt x="1235039" y="70006"/>
                    </a:lnTo>
                    <a:lnTo>
                      <a:pt x="1169993" y="45415"/>
                    </a:lnTo>
                    <a:lnTo>
                      <a:pt x="1102637" y="25890"/>
                    </a:lnTo>
                    <a:lnTo>
                      <a:pt x="1033200" y="11659"/>
                    </a:lnTo>
                    <a:lnTo>
                      <a:pt x="961911" y="2953"/>
                    </a:lnTo>
                    <a:lnTo>
                      <a:pt x="889000" y="0"/>
                    </a:lnTo>
                    <a:close/>
                  </a:path>
                </a:pathLst>
              </a:custGeom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6233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2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8497C0A-8380-43B2-A6B1-03863F926E41}"/>
                </a:ext>
              </a:extLst>
            </p:cNvPr>
            <p:cNvGrpSpPr/>
            <p:nvPr/>
          </p:nvGrpSpPr>
          <p:grpSpPr>
            <a:xfrm>
              <a:off x="9016124" y="2813152"/>
              <a:ext cx="730140" cy="658689"/>
              <a:chOff x="9196915" y="2869065"/>
              <a:chExt cx="744781" cy="671897"/>
            </a:xfrm>
          </p:grpSpPr>
          <p:sp>
            <p:nvSpPr>
              <p:cNvPr id="96" name="Freeform 5">
                <a:extLst>
                  <a:ext uri="{FF2B5EF4-FFF2-40B4-BE49-F238E27FC236}">
                    <a16:creationId xmlns:a16="http://schemas.microsoft.com/office/drawing/2014/main" id="{428278E7-3C30-4F05-9ACF-5D3B7FD701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94828" y="2936540"/>
                <a:ext cx="152760" cy="170681"/>
              </a:xfrm>
              <a:custGeom>
                <a:avLst/>
                <a:gdLst>
                  <a:gd name="T0" fmla="*/ 48 w 246"/>
                  <a:gd name="T1" fmla="*/ 76 h 275"/>
                  <a:gd name="T2" fmla="*/ 124 w 246"/>
                  <a:gd name="T3" fmla="*/ 0 h 275"/>
                  <a:gd name="T4" fmla="*/ 201 w 246"/>
                  <a:gd name="T5" fmla="*/ 76 h 275"/>
                  <a:gd name="T6" fmla="*/ 124 w 246"/>
                  <a:gd name="T7" fmla="*/ 152 h 275"/>
                  <a:gd name="T8" fmla="*/ 48 w 246"/>
                  <a:gd name="T9" fmla="*/ 76 h 275"/>
                  <a:gd name="T10" fmla="*/ 246 w 246"/>
                  <a:gd name="T11" fmla="*/ 275 h 275"/>
                  <a:gd name="T12" fmla="*/ 123 w 246"/>
                  <a:gd name="T13" fmla="*/ 152 h 275"/>
                  <a:gd name="T14" fmla="*/ 0 w 246"/>
                  <a:gd name="T15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275">
                    <a:moveTo>
                      <a:pt x="48" y="76"/>
                    </a:moveTo>
                    <a:cubicBezTo>
                      <a:pt x="48" y="34"/>
                      <a:pt x="82" y="0"/>
                      <a:pt x="124" y="0"/>
                    </a:cubicBezTo>
                    <a:cubicBezTo>
                      <a:pt x="166" y="0"/>
                      <a:pt x="201" y="34"/>
                      <a:pt x="201" y="76"/>
                    </a:cubicBezTo>
                    <a:cubicBezTo>
                      <a:pt x="201" y="118"/>
                      <a:pt x="166" y="152"/>
                      <a:pt x="124" y="152"/>
                    </a:cubicBezTo>
                    <a:cubicBezTo>
                      <a:pt x="82" y="152"/>
                      <a:pt x="48" y="118"/>
                      <a:pt x="48" y="76"/>
                    </a:cubicBezTo>
                    <a:close/>
                    <a:moveTo>
                      <a:pt x="246" y="275"/>
                    </a:moveTo>
                    <a:cubicBezTo>
                      <a:pt x="246" y="207"/>
                      <a:pt x="191" y="152"/>
                      <a:pt x="123" y="152"/>
                    </a:cubicBezTo>
                    <a:cubicBezTo>
                      <a:pt x="55" y="152"/>
                      <a:pt x="0" y="207"/>
                      <a:pt x="0" y="275"/>
                    </a:cubicBezTo>
                  </a:path>
                </a:pathLst>
              </a:custGeom>
              <a:solidFill>
                <a:schemeClr val="accent1"/>
              </a:soli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87867" tIns="43934" rIns="87867" bIns="4393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1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29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grpSp>
            <p:nvGrpSpPr>
              <p:cNvPr id="90" name="Group 4">
                <a:extLst>
                  <a:ext uri="{FF2B5EF4-FFF2-40B4-BE49-F238E27FC236}">
                    <a16:creationId xmlns:a16="http://schemas.microsoft.com/office/drawing/2014/main" id="{D77AF353-A362-452D-B81B-EA418B465FB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9305284" y="3288668"/>
                <a:ext cx="150488" cy="148030"/>
                <a:chOff x="3794" y="2083"/>
                <a:chExt cx="245" cy="241"/>
              </a:xfrm>
              <a:solidFill>
                <a:schemeClr val="accent6"/>
              </a:solidFill>
            </p:grpSpPr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9BC111BE-5BF4-41DB-849F-3D4DC34A6D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4" y="2083"/>
                  <a:ext cx="245" cy="138"/>
                </a:xfrm>
                <a:prstGeom prst="rect">
                  <a:avLst/>
                </a:prstGeom>
                <a:grpFill/>
                <a:ln w="12700" cap="rnd">
                  <a:solidFill>
                    <a:schemeClr val="accent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7867" tIns="43934" rIns="87867" bIns="4393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1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29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Freeform 6">
                  <a:extLst>
                    <a:ext uri="{FF2B5EF4-FFF2-40B4-BE49-F238E27FC236}">
                      <a16:creationId xmlns:a16="http://schemas.microsoft.com/office/drawing/2014/main" id="{927917E7-FE5D-4A67-925C-69B05DC2EF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01" y="2287"/>
                  <a:ext cx="231" cy="37"/>
                </a:xfrm>
                <a:custGeom>
                  <a:avLst/>
                  <a:gdLst>
                    <a:gd name="T0" fmla="*/ 26 w 231"/>
                    <a:gd name="T1" fmla="*/ 0 h 37"/>
                    <a:gd name="T2" fmla="*/ 205 w 231"/>
                    <a:gd name="T3" fmla="*/ 0 h 37"/>
                    <a:gd name="T4" fmla="*/ 231 w 231"/>
                    <a:gd name="T5" fmla="*/ 37 h 37"/>
                    <a:gd name="T6" fmla="*/ 0 w 231"/>
                    <a:gd name="T7" fmla="*/ 37 h 37"/>
                    <a:gd name="T8" fmla="*/ 26 w 231"/>
                    <a:gd name="T9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1" h="37">
                      <a:moveTo>
                        <a:pt x="26" y="0"/>
                      </a:moveTo>
                      <a:lnTo>
                        <a:pt x="205" y="0"/>
                      </a:lnTo>
                      <a:lnTo>
                        <a:pt x="231" y="37"/>
                      </a:lnTo>
                      <a:lnTo>
                        <a:pt x="0" y="37"/>
                      </a:lnTo>
                      <a:lnTo>
                        <a:pt x="26" y="0"/>
                      </a:lnTo>
                      <a:close/>
                    </a:path>
                  </a:pathLst>
                </a:custGeom>
                <a:grpFill/>
                <a:ln w="12700" cap="rnd">
                  <a:solidFill>
                    <a:schemeClr val="accent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7867" tIns="43934" rIns="87867" bIns="4393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1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29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Line 7">
                  <a:extLst>
                    <a:ext uri="{FF2B5EF4-FFF2-40B4-BE49-F238E27FC236}">
                      <a16:creationId xmlns:a16="http://schemas.microsoft.com/office/drawing/2014/main" id="{7245709C-DD33-45D2-AF29-C212E192D24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17" y="2221"/>
                  <a:ext cx="0" cy="36"/>
                </a:xfrm>
                <a:prstGeom prst="line">
                  <a:avLst/>
                </a:prstGeom>
                <a:grpFill/>
                <a:ln w="12700" cap="rnd">
                  <a:solidFill>
                    <a:schemeClr val="accent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7867" tIns="43934" rIns="87867" bIns="4393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1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29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Line 8">
                  <a:extLst>
                    <a:ext uri="{FF2B5EF4-FFF2-40B4-BE49-F238E27FC236}">
                      <a16:creationId xmlns:a16="http://schemas.microsoft.com/office/drawing/2014/main" id="{24A671C4-02A5-4BA0-BC2E-38B8BD1BFA0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73" y="2255"/>
                  <a:ext cx="86" cy="0"/>
                </a:xfrm>
                <a:prstGeom prst="line">
                  <a:avLst/>
                </a:prstGeom>
                <a:grpFill/>
                <a:ln w="12700" cap="rnd">
                  <a:solidFill>
                    <a:schemeClr val="accent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7867" tIns="43934" rIns="87867" bIns="4393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1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29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8BC433CD-ECCA-427F-A3AD-290291FF69BC}"/>
                  </a:ext>
                </a:extLst>
              </p:cNvPr>
              <p:cNvSpPr/>
              <p:nvPr/>
            </p:nvSpPr>
            <p:spPr bwMode="auto">
              <a:xfrm flipV="1">
                <a:off x="9660655" y="3292614"/>
                <a:ext cx="235540" cy="129842"/>
              </a:xfrm>
              <a:custGeom>
                <a:avLst/>
                <a:gdLst>
                  <a:gd name="connsiteX0" fmla="*/ 2780439 w 5647350"/>
                  <a:gd name="connsiteY0" fmla="*/ 3113116 h 3113116"/>
                  <a:gd name="connsiteX1" fmla="*/ 4003228 w 5647350"/>
                  <a:gd name="connsiteY1" fmla="*/ 2302597 h 3113116"/>
                  <a:gd name="connsiteX2" fmla="*/ 4014578 w 5647350"/>
                  <a:gd name="connsiteY2" fmla="*/ 2266034 h 3113116"/>
                  <a:gd name="connsiteX3" fmla="*/ 4121367 w 5647350"/>
                  <a:gd name="connsiteY3" fmla="*/ 2305119 h 3113116"/>
                  <a:gd name="connsiteX4" fmla="*/ 4471137 w 5647350"/>
                  <a:gd name="connsiteY4" fmla="*/ 2357999 h 3113116"/>
                  <a:gd name="connsiteX5" fmla="*/ 5647350 w 5647350"/>
                  <a:gd name="connsiteY5" fmla="*/ 1181786 h 3113116"/>
                  <a:gd name="connsiteX6" fmla="*/ 4591398 w 5647350"/>
                  <a:gd name="connsiteY6" fmla="*/ 11645 h 3113116"/>
                  <a:gd name="connsiteX7" fmla="*/ 4501659 w 5647350"/>
                  <a:gd name="connsiteY7" fmla="*/ 7114 h 3113116"/>
                  <a:gd name="connsiteX8" fmla="*/ 4452514 w 5647350"/>
                  <a:gd name="connsiteY8" fmla="*/ 2160 h 3113116"/>
                  <a:gd name="connsiteX9" fmla="*/ 661901 w 5647350"/>
                  <a:gd name="connsiteY9" fmla="*/ 2161 h 3113116"/>
                  <a:gd name="connsiteX10" fmla="*/ 606779 w 5647350"/>
                  <a:gd name="connsiteY10" fmla="*/ 0 h 3113116"/>
                  <a:gd name="connsiteX11" fmla="*/ 477910 w 5647350"/>
                  <a:gd name="connsiteY11" fmla="*/ 20972 h 3113116"/>
                  <a:gd name="connsiteX12" fmla="*/ 22123 w 5647350"/>
                  <a:gd name="connsiteY12" fmla="*/ 810419 h 3113116"/>
                  <a:gd name="connsiteX13" fmla="*/ 682701 w 5647350"/>
                  <a:gd name="connsiteY13" fmla="*/ 1287178 h 3113116"/>
                  <a:gd name="connsiteX14" fmla="*/ 731822 w 5647350"/>
                  <a:gd name="connsiteY14" fmla="*/ 1279184 h 3113116"/>
                  <a:gd name="connsiteX15" fmla="*/ 718255 w 5647350"/>
                  <a:gd name="connsiteY15" fmla="*/ 1360043 h 3113116"/>
                  <a:gd name="connsiteX16" fmla="*/ 818090 w 5647350"/>
                  <a:gd name="connsiteY16" fmla="*/ 1791984 h 3113116"/>
                  <a:gd name="connsiteX17" fmla="*/ 1422047 w 5647350"/>
                  <a:gd name="connsiteY17" fmla="*/ 2169387 h 3113116"/>
                  <a:gd name="connsiteX18" fmla="*/ 1509532 w 5647350"/>
                  <a:gd name="connsiteY18" fmla="*/ 2167085 h 3113116"/>
                  <a:gd name="connsiteX19" fmla="*/ 1513025 w 5647350"/>
                  <a:gd name="connsiteY19" fmla="*/ 2180671 h 3113116"/>
                  <a:gd name="connsiteX20" fmla="*/ 2780439 w 5647350"/>
                  <a:gd name="connsiteY20" fmla="*/ 3113116 h 3113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647350" h="3113116">
                    <a:moveTo>
                      <a:pt x="2780439" y="3113116"/>
                    </a:moveTo>
                    <a:cubicBezTo>
                      <a:pt x="3330132" y="3113116"/>
                      <a:pt x="3801767" y="2778905"/>
                      <a:pt x="4003228" y="2302597"/>
                    </a:cubicBezTo>
                    <a:lnTo>
                      <a:pt x="4014578" y="2266034"/>
                    </a:lnTo>
                    <a:lnTo>
                      <a:pt x="4121367" y="2305119"/>
                    </a:lnTo>
                    <a:cubicBezTo>
                      <a:pt x="4231860" y="2339485"/>
                      <a:pt x="4349336" y="2357999"/>
                      <a:pt x="4471137" y="2357999"/>
                    </a:cubicBezTo>
                    <a:cubicBezTo>
                      <a:pt x="5120742" y="2357999"/>
                      <a:pt x="5647350" y="1831391"/>
                      <a:pt x="5647350" y="1181786"/>
                    </a:cubicBezTo>
                    <a:cubicBezTo>
                      <a:pt x="5647350" y="572781"/>
                      <a:pt x="5184511" y="71879"/>
                      <a:pt x="4591398" y="11645"/>
                    </a:cubicBezTo>
                    <a:lnTo>
                      <a:pt x="4501659" y="7114"/>
                    </a:lnTo>
                    <a:lnTo>
                      <a:pt x="4452514" y="2160"/>
                    </a:lnTo>
                    <a:lnTo>
                      <a:pt x="661901" y="2161"/>
                    </a:lnTo>
                    <a:lnTo>
                      <a:pt x="606779" y="0"/>
                    </a:lnTo>
                    <a:cubicBezTo>
                      <a:pt x="564026" y="2566"/>
                      <a:pt x="520893" y="9455"/>
                      <a:pt x="477910" y="20972"/>
                    </a:cubicBezTo>
                    <a:cubicBezTo>
                      <a:pt x="134048" y="113110"/>
                      <a:pt x="-70014" y="466557"/>
                      <a:pt x="22123" y="810419"/>
                    </a:cubicBezTo>
                    <a:cubicBezTo>
                      <a:pt x="102744" y="1111298"/>
                      <a:pt x="383429" y="1305143"/>
                      <a:pt x="682701" y="1287178"/>
                    </a:cubicBezTo>
                    <a:lnTo>
                      <a:pt x="731822" y="1279184"/>
                    </a:lnTo>
                    <a:lnTo>
                      <a:pt x="718255" y="1360043"/>
                    </a:lnTo>
                    <a:cubicBezTo>
                      <a:pt x="707958" y="1505742"/>
                      <a:pt x="739562" y="1655971"/>
                      <a:pt x="818090" y="1791984"/>
                    </a:cubicBezTo>
                    <a:cubicBezTo>
                      <a:pt x="948969" y="2018674"/>
                      <a:pt x="1179216" y="2152226"/>
                      <a:pt x="1422047" y="2169387"/>
                    </a:cubicBezTo>
                    <a:lnTo>
                      <a:pt x="1509532" y="2167085"/>
                    </a:lnTo>
                    <a:lnTo>
                      <a:pt x="1513025" y="2180671"/>
                    </a:lnTo>
                    <a:cubicBezTo>
                      <a:pt x="1681048" y="2720882"/>
                      <a:pt x="2184939" y="3113116"/>
                      <a:pt x="2780439" y="3113116"/>
                    </a:cubicBezTo>
                    <a:close/>
                  </a:path>
                </a:pathLst>
              </a:custGeom>
              <a:solidFill>
                <a:srgbClr val="C1C1C1"/>
              </a:soli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87867" tIns="43934" rIns="87867" bIns="4393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7855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29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686BE722-6511-436C-9742-BE87A8A88D4D}"/>
                  </a:ext>
                </a:extLst>
              </p:cNvPr>
              <p:cNvGrpSpPr/>
              <p:nvPr/>
            </p:nvGrpSpPr>
            <p:grpSpPr>
              <a:xfrm>
                <a:off x="9196915" y="2869065"/>
                <a:ext cx="744781" cy="671897"/>
                <a:chOff x="9196916" y="2846260"/>
                <a:chExt cx="769697" cy="694376"/>
              </a:xfrm>
            </p:grpSpPr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727686D4-59CA-412D-8E7C-2F8C5F79E184}"/>
                    </a:ext>
                  </a:extLst>
                </p:cNvPr>
                <p:cNvSpPr/>
                <p:nvPr/>
              </p:nvSpPr>
              <p:spPr bwMode="auto">
                <a:xfrm>
                  <a:off x="9350855" y="2846260"/>
                  <a:ext cx="461818" cy="466069"/>
                </a:xfrm>
                <a:prstGeom prst="ellipse">
                  <a:avLst/>
                </a:prstGeom>
                <a:noFill/>
                <a:ln w="19050">
                  <a:solidFill>
                    <a:schemeClr val="accent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3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48B627C3-C07C-4BCB-8CAF-A18609A0F782}"/>
                    </a:ext>
                  </a:extLst>
                </p:cNvPr>
                <p:cNvSpPr/>
                <p:nvPr/>
              </p:nvSpPr>
              <p:spPr bwMode="auto">
                <a:xfrm>
                  <a:off x="9196916" y="3074566"/>
                  <a:ext cx="461818" cy="466069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3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2808F80E-0AEB-4693-8FB0-DB1D05F89FE1}"/>
                    </a:ext>
                  </a:extLst>
                </p:cNvPr>
                <p:cNvSpPr/>
                <p:nvPr/>
              </p:nvSpPr>
              <p:spPr bwMode="auto">
                <a:xfrm>
                  <a:off x="9504795" y="3074567"/>
                  <a:ext cx="461818" cy="466069"/>
                </a:xfrm>
                <a:prstGeom prst="ellipse">
                  <a:avLst/>
                </a:prstGeom>
                <a:noFill/>
                <a:ln w="19050">
                  <a:solidFill>
                    <a:srgbClr val="C1C1C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3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A689400-DF03-4F58-9DC9-131D7F6EF183}"/>
              </a:ext>
            </a:extLst>
          </p:cNvPr>
          <p:cNvGrpSpPr/>
          <p:nvPr/>
        </p:nvGrpSpPr>
        <p:grpSpPr>
          <a:xfrm>
            <a:off x="1719434" y="2256229"/>
            <a:ext cx="1792850" cy="1792850"/>
            <a:chOff x="1719434" y="2256229"/>
            <a:chExt cx="1792850" cy="179285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5794F80-06D8-4DF6-9FFB-9AB82CD6C26D}"/>
                </a:ext>
              </a:extLst>
            </p:cNvPr>
            <p:cNvGrpSpPr/>
            <p:nvPr/>
          </p:nvGrpSpPr>
          <p:grpSpPr>
            <a:xfrm>
              <a:off x="1719434" y="2256229"/>
              <a:ext cx="1792850" cy="1792850"/>
              <a:chOff x="709072" y="1999107"/>
              <a:chExt cx="1828800" cy="1828800"/>
            </a:xfrm>
          </p:grpSpPr>
          <p:sp>
            <p:nvSpPr>
              <p:cNvPr id="45" name="object 60">
                <a:extLst>
                  <a:ext uri="{FF2B5EF4-FFF2-40B4-BE49-F238E27FC236}">
                    <a16:creationId xmlns:a16="http://schemas.microsoft.com/office/drawing/2014/main" id="{AD682F0D-6977-414F-8DEC-9D1BB4713D36}"/>
                  </a:ext>
                </a:extLst>
              </p:cNvPr>
              <p:cNvSpPr/>
              <p:nvPr/>
            </p:nvSpPr>
            <p:spPr>
              <a:xfrm>
                <a:off x="709072" y="1999107"/>
                <a:ext cx="1828800" cy="1828800"/>
              </a:xfrm>
              <a:custGeom>
                <a:avLst/>
                <a:gdLst/>
                <a:ahLst/>
                <a:cxnLst/>
                <a:rect l="l" t="t" r="r" b="b"/>
                <a:pathLst>
                  <a:path w="1778000" h="1781810">
                    <a:moveTo>
                      <a:pt x="889000" y="0"/>
                    </a:moveTo>
                    <a:lnTo>
                      <a:pt x="816088" y="2953"/>
                    </a:lnTo>
                    <a:lnTo>
                      <a:pt x="744799" y="11659"/>
                    </a:lnTo>
                    <a:lnTo>
                      <a:pt x="675362" y="25890"/>
                    </a:lnTo>
                    <a:lnTo>
                      <a:pt x="608006" y="45415"/>
                    </a:lnTo>
                    <a:lnTo>
                      <a:pt x="542960" y="70006"/>
                    </a:lnTo>
                    <a:lnTo>
                      <a:pt x="480452" y="99433"/>
                    </a:lnTo>
                    <a:lnTo>
                      <a:pt x="420712" y="133468"/>
                    </a:lnTo>
                    <a:lnTo>
                      <a:pt x="363967" y="171879"/>
                    </a:lnTo>
                    <a:lnTo>
                      <a:pt x="310447" y="214440"/>
                    </a:lnTo>
                    <a:lnTo>
                      <a:pt x="260381" y="260919"/>
                    </a:lnTo>
                    <a:lnTo>
                      <a:pt x="213997" y="311089"/>
                    </a:lnTo>
                    <a:lnTo>
                      <a:pt x="171525" y="364719"/>
                    </a:lnTo>
                    <a:lnTo>
                      <a:pt x="133192" y="421580"/>
                    </a:lnTo>
                    <a:lnTo>
                      <a:pt x="99228" y="481444"/>
                    </a:lnTo>
                    <a:lnTo>
                      <a:pt x="69861" y="544080"/>
                    </a:lnTo>
                    <a:lnTo>
                      <a:pt x="45321" y="609260"/>
                    </a:lnTo>
                    <a:lnTo>
                      <a:pt x="25836" y="676754"/>
                    </a:lnTo>
                    <a:lnTo>
                      <a:pt x="11635" y="746333"/>
                    </a:lnTo>
                    <a:lnTo>
                      <a:pt x="2947" y="817767"/>
                    </a:lnTo>
                    <a:lnTo>
                      <a:pt x="0" y="890828"/>
                    </a:lnTo>
                    <a:lnTo>
                      <a:pt x="2947" y="963888"/>
                    </a:lnTo>
                    <a:lnTo>
                      <a:pt x="11635" y="1035321"/>
                    </a:lnTo>
                    <a:lnTo>
                      <a:pt x="25836" y="1104899"/>
                    </a:lnTo>
                    <a:lnTo>
                      <a:pt x="45321" y="1172392"/>
                    </a:lnTo>
                    <a:lnTo>
                      <a:pt x="69861" y="1237571"/>
                    </a:lnTo>
                    <a:lnTo>
                      <a:pt x="99228" y="1300207"/>
                    </a:lnTo>
                    <a:lnTo>
                      <a:pt x="133192" y="1360071"/>
                    </a:lnTo>
                    <a:lnTo>
                      <a:pt x="171525" y="1416932"/>
                    </a:lnTo>
                    <a:lnTo>
                      <a:pt x="213997" y="1470563"/>
                    </a:lnTo>
                    <a:lnTo>
                      <a:pt x="260381" y="1520732"/>
                    </a:lnTo>
                    <a:lnTo>
                      <a:pt x="310447" y="1567212"/>
                    </a:lnTo>
                    <a:lnTo>
                      <a:pt x="363967" y="1609773"/>
                    </a:lnTo>
                    <a:lnTo>
                      <a:pt x="420712" y="1648186"/>
                    </a:lnTo>
                    <a:lnTo>
                      <a:pt x="480452" y="1682221"/>
                    </a:lnTo>
                    <a:lnTo>
                      <a:pt x="542960" y="1711649"/>
                    </a:lnTo>
                    <a:lnTo>
                      <a:pt x="608006" y="1736240"/>
                    </a:lnTo>
                    <a:lnTo>
                      <a:pt x="675362" y="1755766"/>
                    </a:lnTo>
                    <a:lnTo>
                      <a:pt x="744799" y="1769997"/>
                    </a:lnTo>
                    <a:lnTo>
                      <a:pt x="816088" y="1778704"/>
                    </a:lnTo>
                    <a:lnTo>
                      <a:pt x="889000" y="1781657"/>
                    </a:lnTo>
                    <a:lnTo>
                      <a:pt x="961911" y="1778704"/>
                    </a:lnTo>
                    <a:lnTo>
                      <a:pt x="1033200" y="1769997"/>
                    </a:lnTo>
                    <a:lnTo>
                      <a:pt x="1102637" y="1755766"/>
                    </a:lnTo>
                    <a:lnTo>
                      <a:pt x="1169993" y="1736240"/>
                    </a:lnTo>
                    <a:lnTo>
                      <a:pt x="1235039" y="1711649"/>
                    </a:lnTo>
                    <a:lnTo>
                      <a:pt x="1297547" y="1682221"/>
                    </a:lnTo>
                    <a:lnTo>
                      <a:pt x="1357287" y="1648186"/>
                    </a:lnTo>
                    <a:lnTo>
                      <a:pt x="1414032" y="1609773"/>
                    </a:lnTo>
                    <a:lnTo>
                      <a:pt x="1467552" y="1567212"/>
                    </a:lnTo>
                    <a:lnTo>
                      <a:pt x="1517618" y="1520732"/>
                    </a:lnTo>
                    <a:lnTo>
                      <a:pt x="1564002" y="1470563"/>
                    </a:lnTo>
                    <a:lnTo>
                      <a:pt x="1606474" y="1416932"/>
                    </a:lnTo>
                    <a:lnTo>
                      <a:pt x="1644807" y="1360071"/>
                    </a:lnTo>
                    <a:lnTo>
                      <a:pt x="1678771" y="1300207"/>
                    </a:lnTo>
                    <a:lnTo>
                      <a:pt x="1708138" y="1237571"/>
                    </a:lnTo>
                    <a:lnTo>
                      <a:pt x="1732678" y="1172392"/>
                    </a:lnTo>
                    <a:lnTo>
                      <a:pt x="1752163" y="1104899"/>
                    </a:lnTo>
                    <a:lnTo>
                      <a:pt x="1766364" y="1035321"/>
                    </a:lnTo>
                    <a:lnTo>
                      <a:pt x="1775052" y="963888"/>
                    </a:lnTo>
                    <a:lnTo>
                      <a:pt x="1778000" y="890828"/>
                    </a:lnTo>
                    <a:lnTo>
                      <a:pt x="1775052" y="817767"/>
                    </a:lnTo>
                    <a:lnTo>
                      <a:pt x="1766364" y="746333"/>
                    </a:lnTo>
                    <a:lnTo>
                      <a:pt x="1752163" y="676754"/>
                    </a:lnTo>
                    <a:lnTo>
                      <a:pt x="1732678" y="609260"/>
                    </a:lnTo>
                    <a:lnTo>
                      <a:pt x="1708138" y="544080"/>
                    </a:lnTo>
                    <a:lnTo>
                      <a:pt x="1678771" y="481444"/>
                    </a:lnTo>
                    <a:lnTo>
                      <a:pt x="1644807" y="421580"/>
                    </a:lnTo>
                    <a:lnTo>
                      <a:pt x="1606474" y="364719"/>
                    </a:lnTo>
                    <a:lnTo>
                      <a:pt x="1564002" y="311089"/>
                    </a:lnTo>
                    <a:lnTo>
                      <a:pt x="1517618" y="260919"/>
                    </a:lnTo>
                    <a:lnTo>
                      <a:pt x="1467552" y="214440"/>
                    </a:lnTo>
                    <a:lnTo>
                      <a:pt x="1414032" y="171879"/>
                    </a:lnTo>
                    <a:lnTo>
                      <a:pt x="1357287" y="133468"/>
                    </a:lnTo>
                    <a:lnTo>
                      <a:pt x="1297547" y="99433"/>
                    </a:lnTo>
                    <a:lnTo>
                      <a:pt x="1235039" y="70006"/>
                    </a:lnTo>
                    <a:lnTo>
                      <a:pt x="1169993" y="45415"/>
                    </a:lnTo>
                    <a:lnTo>
                      <a:pt x="1102637" y="25890"/>
                    </a:lnTo>
                    <a:lnTo>
                      <a:pt x="1033200" y="11659"/>
                    </a:lnTo>
                    <a:lnTo>
                      <a:pt x="961911" y="2953"/>
                    </a:lnTo>
                    <a:lnTo>
                      <a:pt x="889000" y="0"/>
                    </a:lnTo>
                    <a:close/>
                  </a:path>
                </a:pathLst>
              </a:custGeom>
              <a:noFill/>
              <a:ln>
                <a:solidFill>
                  <a:srgbClr val="FF8C00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6233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2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 useBgFill="1">
            <p:nvSpPr>
              <p:cNvPr id="46" name="object 60">
                <a:extLst>
                  <a:ext uri="{FF2B5EF4-FFF2-40B4-BE49-F238E27FC236}">
                    <a16:creationId xmlns:a16="http://schemas.microsoft.com/office/drawing/2014/main" id="{5CCA858D-0CB9-4A42-8309-126C0B809D96}"/>
                  </a:ext>
                </a:extLst>
              </p:cNvPr>
              <p:cNvSpPr/>
              <p:nvPr/>
            </p:nvSpPr>
            <p:spPr>
              <a:xfrm>
                <a:off x="823372" y="2113407"/>
                <a:ext cx="1600200" cy="1600200"/>
              </a:xfrm>
              <a:custGeom>
                <a:avLst/>
                <a:gdLst/>
                <a:ahLst/>
                <a:cxnLst/>
                <a:rect l="l" t="t" r="r" b="b"/>
                <a:pathLst>
                  <a:path w="1778000" h="1781810">
                    <a:moveTo>
                      <a:pt x="889000" y="0"/>
                    </a:moveTo>
                    <a:lnTo>
                      <a:pt x="816088" y="2953"/>
                    </a:lnTo>
                    <a:lnTo>
                      <a:pt x="744799" y="11659"/>
                    </a:lnTo>
                    <a:lnTo>
                      <a:pt x="675362" y="25890"/>
                    </a:lnTo>
                    <a:lnTo>
                      <a:pt x="608006" y="45415"/>
                    </a:lnTo>
                    <a:lnTo>
                      <a:pt x="542960" y="70006"/>
                    </a:lnTo>
                    <a:lnTo>
                      <a:pt x="480452" y="99433"/>
                    </a:lnTo>
                    <a:lnTo>
                      <a:pt x="420712" y="133468"/>
                    </a:lnTo>
                    <a:lnTo>
                      <a:pt x="363967" y="171879"/>
                    </a:lnTo>
                    <a:lnTo>
                      <a:pt x="310447" y="214440"/>
                    </a:lnTo>
                    <a:lnTo>
                      <a:pt x="260381" y="260919"/>
                    </a:lnTo>
                    <a:lnTo>
                      <a:pt x="213997" y="311089"/>
                    </a:lnTo>
                    <a:lnTo>
                      <a:pt x="171525" y="364719"/>
                    </a:lnTo>
                    <a:lnTo>
                      <a:pt x="133192" y="421580"/>
                    </a:lnTo>
                    <a:lnTo>
                      <a:pt x="99228" y="481444"/>
                    </a:lnTo>
                    <a:lnTo>
                      <a:pt x="69861" y="544080"/>
                    </a:lnTo>
                    <a:lnTo>
                      <a:pt x="45321" y="609260"/>
                    </a:lnTo>
                    <a:lnTo>
                      <a:pt x="25836" y="676754"/>
                    </a:lnTo>
                    <a:lnTo>
                      <a:pt x="11635" y="746333"/>
                    </a:lnTo>
                    <a:lnTo>
                      <a:pt x="2947" y="817767"/>
                    </a:lnTo>
                    <a:lnTo>
                      <a:pt x="0" y="890828"/>
                    </a:lnTo>
                    <a:lnTo>
                      <a:pt x="2947" y="963888"/>
                    </a:lnTo>
                    <a:lnTo>
                      <a:pt x="11635" y="1035321"/>
                    </a:lnTo>
                    <a:lnTo>
                      <a:pt x="25836" y="1104899"/>
                    </a:lnTo>
                    <a:lnTo>
                      <a:pt x="45321" y="1172392"/>
                    </a:lnTo>
                    <a:lnTo>
                      <a:pt x="69861" y="1237571"/>
                    </a:lnTo>
                    <a:lnTo>
                      <a:pt x="99228" y="1300207"/>
                    </a:lnTo>
                    <a:lnTo>
                      <a:pt x="133192" y="1360071"/>
                    </a:lnTo>
                    <a:lnTo>
                      <a:pt x="171525" y="1416932"/>
                    </a:lnTo>
                    <a:lnTo>
                      <a:pt x="213997" y="1470563"/>
                    </a:lnTo>
                    <a:lnTo>
                      <a:pt x="260381" y="1520732"/>
                    </a:lnTo>
                    <a:lnTo>
                      <a:pt x="310447" y="1567212"/>
                    </a:lnTo>
                    <a:lnTo>
                      <a:pt x="363967" y="1609773"/>
                    </a:lnTo>
                    <a:lnTo>
                      <a:pt x="420712" y="1648186"/>
                    </a:lnTo>
                    <a:lnTo>
                      <a:pt x="480452" y="1682221"/>
                    </a:lnTo>
                    <a:lnTo>
                      <a:pt x="542960" y="1711649"/>
                    </a:lnTo>
                    <a:lnTo>
                      <a:pt x="608006" y="1736240"/>
                    </a:lnTo>
                    <a:lnTo>
                      <a:pt x="675362" y="1755766"/>
                    </a:lnTo>
                    <a:lnTo>
                      <a:pt x="744799" y="1769997"/>
                    </a:lnTo>
                    <a:lnTo>
                      <a:pt x="816088" y="1778704"/>
                    </a:lnTo>
                    <a:lnTo>
                      <a:pt x="889000" y="1781657"/>
                    </a:lnTo>
                    <a:lnTo>
                      <a:pt x="961911" y="1778704"/>
                    </a:lnTo>
                    <a:lnTo>
                      <a:pt x="1033200" y="1769997"/>
                    </a:lnTo>
                    <a:lnTo>
                      <a:pt x="1102637" y="1755766"/>
                    </a:lnTo>
                    <a:lnTo>
                      <a:pt x="1169993" y="1736240"/>
                    </a:lnTo>
                    <a:lnTo>
                      <a:pt x="1235039" y="1711649"/>
                    </a:lnTo>
                    <a:lnTo>
                      <a:pt x="1297547" y="1682221"/>
                    </a:lnTo>
                    <a:lnTo>
                      <a:pt x="1357287" y="1648186"/>
                    </a:lnTo>
                    <a:lnTo>
                      <a:pt x="1414032" y="1609773"/>
                    </a:lnTo>
                    <a:lnTo>
                      <a:pt x="1467552" y="1567212"/>
                    </a:lnTo>
                    <a:lnTo>
                      <a:pt x="1517618" y="1520732"/>
                    </a:lnTo>
                    <a:lnTo>
                      <a:pt x="1564002" y="1470563"/>
                    </a:lnTo>
                    <a:lnTo>
                      <a:pt x="1606474" y="1416932"/>
                    </a:lnTo>
                    <a:lnTo>
                      <a:pt x="1644807" y="1360071"/>
                    </a:lnTo>
                    <a:lnTo>
                      <a:pt x="1678771" y="1300207"/>
                    </a:lnTo>
                    <a:lnTo>
                      <a:pt x="1708138" y="1237571"/>
                    </a:lnTo>
                    <a:lnTo>
                      <a:pt x="1732678" y="1172392"/>
                    </a:lnTo>
                    <a:lnTo>
                      <a:pt x="1752163" y="1104899"/>
                    </a:lnTo>
                    <a:lnTo>
                      <a:pt x="1766364" y="1035321"/>
                    </a:lnTo>
                    <a:lnTo>
                      <a:pt x="1775052" y="963888"/>
                    </a:lnTo>
                    <a:lnTo>
                      <a:pt x="1778000" y="890828"/>
                    </a:lnTo>
                    <a:lnTo>
                      <a:pt x="1775052" y="817767"/>
                    </a:lnTo>
                    <a:lnTo>
                      <a:pt x="1766364" y="746333"/>
                    </a:lnTo>
                    <a:lnTo>
                      <a:pt x="1752163" y="676754"/>
                    </a:lnTo>
                    <a:lnTo>
                      <a:pt x="1732678" y="609260"/>
                    </a:lnTo>
                    <a:lnTo>
                      <a:pt x="1708138" y="544080"/>
                    </a:lnTo>
                    <a:lnTo>
                      <a:pt x="1678771" y="481444"/>
                    </a:lnTo>
                    <a:lnTo>
                      <a:pt x="1644807" y="421580"/>
                    </a:lnTo>
                    <a:lnTo>
                      <a:pt x="1606474" y="364719"/>
                    </a:lnTo>
                    <a:lnTo>
                      <a:pt x="1564002" y="311089"/>
                    </a:lnTo>
                    <a:lnTo>
                      <a:pt x="1517618" y="260919"/>
                    </a:lnTo>
                    <a:lnTo>
                      <a:pt x="1467552" y="214440"/>
                    </a:lnTo>
                    <a:lnTo>
                      <a:pt x="1414032" y="171879"/>
                    </a:lnTo>
                    <a:lnTo>
                      <a:pt x="1357287" y="133468"/>
                    </a:lnTo>
                    <a:lnTo>
                      <a:pt x="1297547" y="99433"/>
                    </a:lnTo>
                    <a:lnTo>
                      <a:pt x="1235039" y="70006"/>
                    </a:lnTo>
                    <a:lnTo>
                      <a:pt x="1169993" y="45415"/>
                    </a:lnTo>
                    <a:lnTo>
                      <a:pt x="1102637" y="25890"/>
                    </a:lnTo>
                    <a:lnTo>
                      <a:pt x="1033200" y="11659"/>
                    </a:lnTo>
                    <a:lnTo>
                      <a:pt x="961911" y="2953"/>
                    </a:lnTo>
                    <a:lnTo>
                      <a:pt x="889000" y="0"/>
                    </a:lnTo>
                    <a:close/>
                  </a:path>
                </a:pathLst>
              </a:custGeom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6233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2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10CE965-5DBD-482A-B5DA-8BDA39F1383F}"/>
                </a:ext>
              </a:extLst>
            </p:cNvPr>
            <p:cNvGrpSpPr/>
            <p:nvPr/>
          </p:nvGrpSpPr>
          <p:grpSpPr>
            <a:xfrm>
              <a:off x="2278852" y="2800559"/>
              <a:ext cx="674016" cy="704191"/>
              <a:chOff x="2382547" y="2923762"/>
              <a:chExt cx="602856" cy="629847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795395C-EEEB-43E3-BEA1-C8929515AEE4}"/>
                  </a:ext>
                </a:extLst>
              </p:cNvPr>
              <p:cNvGrpSpPr/>
              <p:nvPr/>
            </p:nvGrpSpPr>
            <p:grpSpPr>
              <a:xfrm>
                <a:off x="2465580" y="2972754"/>
                <a:ext cx="383957" cy="414566"/>
                <a:chOff x="2465580" y="2972754"/>
                <a:chExt cx="383957" cy="414566"/>
              </a:xfrm>
            </p:grpSpPr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D9FFFDF1-FC11-482B-9C99-05489049964F}"/>
                    </a:ext>
                  </a:extLst>
                </p:cNvPr>
                <p:cNvSpPr/>
                <p:nvPr/>
              </p:nvSpPr>
              <p:spPr bwMode="auto">
                <a:xfrm>
                  <a:off x="2465580" y="2972754"/>
                  <a:ext cx="383957" cy="372890"/>
                </a:xfrm>
                <a:prstGeom prst="ellipse">
                  <a:avLst/>
                </a:prstGeom>
                <a:solidFill>
                  <a:srgbClr val="C1C1C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3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F1DBF93F-EA80-4C32-9161-2CBD1D26F463}"/>
                    </a:ext>
                  </a:extLst>
                </p:cNvPr>
                <p:cNvSpPr/>
                <p:nvPr/>
              </p:nvSpPr>
              <p:spPr bwMode="auto">
                <a:xfrm rot="388727">
                  <a:off x="2704788" y="3165421"/>
                  <a:ext cx="122846" cy="221899"/>
                </a:xfrm>
                <a:prstGeom prst="rect">
                  <a:avLst/>
                </a:prstGeom>
                <a:solidFill>
                  <a:srgbClr val="C1C1C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3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92EE9BA2-05C6-475E-ABF1-A92BB4DCA10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382547" y="2923762"/>
                <a:ext cx="602856" cy="629847"/>
                <a:chOff x="1101114" y="2623625"/>
                <a:chExt cx="1879599" cy="1977967"/>
              </a:xfrm>
              <a:solidFill>
                <a:srgbClr val="C1C1C1"/>
              </a:solidFill>
            </p:grpSpPr>
            <p:sp>
              <p:nvSpPr>
                <p:cNvPr id="71" name="Freeform 30">
                  <a:extLst>
                    <a:ext uri="{FF2B5EF4-FFF2-40B4-BE49-F238E27FC236}">
                      <a16:creationId xmlns:a16="http://schemas.microsoft.com/office/drawing/2014/main" id="{C9CE6F64-985B-4BA9-A445-7E4FD2D80EAB}"/>
                    </a:ext>
                  </a:extLst>
                </p:cNvPr>
                <p:cNvSpPr/>
                <p:nvPr/>
              </p:nvSpPr>
              <p:spPr bwMode="auto">
                <a:xfrm rot="307808">
                  <a:off x="1137537" y="2623625"/>
                  <a:ext cx="1843176" cy="616268"/>
                </a:xfrm>
                <a:custGeom>
                  <a:avLst/>
                  <a:gdLst>
                    <a:gd name="connsiteX0" fmla="*/ 282911 w 1614124"/>
                    <a:gd name="connsiteY0" fmla="*/ 0 h 539684"/>
                    <a:gd name="connsiteX1" fmla="*/ 1132939 w 1614124"/>
                    <a:gd name="connsiteY1" fmla="*/ 0 h 539684"/>
                    <a:gd name="connsiteX2" fmla="*/ 1239152 w 1614124"/>
                    <a:gd name="connsiteY2" fmla="*/ 424853 h 539684"/>
                    <a:gd name="connsiteX3" fmla="*/ 1142584 w 1614124"/>
                    <a:gd name="connsiteY3" fmla="*/ 424853 h 539684"/>
                    <a:gd name="connsiteX4" fmla="*/ 1614124 w 1614124"/>
                    <a:gd name="connsiteY4" fmla="*/ 437137 h 539684"/>
                    <a:gd name="connsiteX5" fmla="*/ 1611453 w 1614124"/>
                    <a:gd name="connsiteY5" fmla="*/ 539684 h 539684"/>
                    <a:gd name="connsiteX6" fmla="*/ 0 w 1614124"/>
                    <a:gd name="connsiteY6" fmla="*/ 497704 h 539684"/>
                    <a:gd name="connsiteX7" fmla="*/ 2671 w 1614124"/>
                    <a:gd name="connsiteY7" fmla="*/ 395157 h 539684"/>
                    <a:gd name="connsiteX8" fmla="*/ 182948 w 1614124"/>
                    <a:gd name="connsiteY8" fmla="*/ 399854 h 539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14124" h="539684">
                      <a:moveTo>
                        <a:pt x="282911" y="0"/>
                      </a:moveTo>
                      <a:lnTo>
                        <a:pt x="1132939" y="0"/>
                      </a:lnTo>
                      <a:lnTo>
                        <a:pt x="1239152" y="424853"/>
                      </a:lnTo>
                      <a:lnTo>
                        <a:pt x="1142584" y="424853"/>
                      </a:lnTo>
                      <a:lnTo>
                        <a:pt x="1614124" y="437137"/>
                      </a:lnTo>
                      <a:lnTo>
                        <a:pt x="1611453" y="539684"/>
                      </a:lnTo>
                      <a:lnTo>
                        <a:pt x="0" y="497704"/>
                      </a:lnTo>
                      <a:lnTo>
                        <a:pt x="2671" y="395157"/>
                      </a:lnTo>
                      <a:lnTo>
                        <a:pt x="182948" y="39985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63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3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2" name="Freeform 31">
                  <a:extLst>
                    <a:ext uri="{FF2B5EF4-FFF2-40B4-BE49-F238E27FC236}">
                      <a16:creationId xmlns:a16="http://schemas.microsoft.com/office/drawing/2014/main" id="{DB760ECD-7808-4860-9EA8-5A74C47B6EFE}"/>
                    </a:ext>
                  </a:extLst>
                </p:cNvPr>
                <p:cNvSpPr/>
                <p:nvPr/>
              </p:nvSpPr>
              <p:spPr bwMode="auto">
                <a:xfrm rot="11593610">
                  <a:off x="1101114" y="3680841"/>
                  <a:ext cx="1614784" cy="920751"/>
                </a:xfrm>
                <a:custGeom>
                  <a:avLst/>
                  <a:gdLst>
                    <a:gd name="connsiteX0" fmla="*/ 1380370 w 1414115"/>
                    <a:gd name="connsiteY0" fmla="*/ 806329 h 806329"/>
                    <a:gd name="connsiteX1" fmla="*/ 33091 w 1414115"/>
                    <a:gd name="connsiteY1" fmla="*/ 806329 h 806329"/>
                    <a:gd name="connsiteX2" fmla="*/ 109052 w 1414115"/>
                    <a:gd name="connsiteY2" fmla="*/ 502488 h 806329"/>
                    <a:gd name="connsiteX3" fmla="*/ 91410 w 1414115"/>
                    <a:gd name="connsiteY3" fmla="*/ 486803 h 806329"/>
                    <a:gd name="connsiteX4" fmla="*/ 34008 w 1414115"/>
                    <a:gd name="connsiteY4" fmla="*/ 410119 h 806329"/>
                    <a:gd name="connsiteX5" fmla="*/ 0 w 1414115"/>
                    <a:gd name="connsiteY5" fmla="*/ 330943 h 806329"/>
                    <a:gd name="connsiteX6" fmla="*/ 1408019 w 1414115"/>
                    <a:gd name="connsiteY6" fmla="*/ 0 h 806329"/>
                    <a:gd name="connsiteX7" fmla="*/ 1414115 w 1414115"/>
                    <a:gd name="connsiteY7" fmla="*/ 76146 h 806329"/>
                    <a:gd name="connsiteX8" fmla="*/ 1240538 w 1414115"/>
                    <a:gd name="connsiteY8" fmla="*/ 431432 h 806329"/>
                    <a:gd name="connsiteX9" fmla="*/ 1201800 w 1414115"/>
                    <a:gd name="connsiteY9" fmla="*/ 464591 h 806329"/>
                    <a:gd name="connsiteX10" fmla="*/ 1294936 w 1414115"/>
                    <a:gd name="connsiteY10" fmla="*/ 464591 h 806329"/>
                    <a:gd name="connsiteX0" fmla="*/ 1380370 w 1414115"/>
                    <a:gd name="connsiteY0" fmla="*/ 806329 h 806329"/>
                    <a:gd name="connsiteX1" fmla="*/ 33091 w 1414115"/>
                    <a:gd name="connsiteY1" fmla="*/ 806329 h 806329"/>
                    <a:gd name="connsiteX2" fmla="*/ 109052 w 1414115"/>
                    <a:gd name="connsiteY2" fmla="*/ 502488 h 806329"/>
                    <a:gd name="connsiteX3" fmla="*/ 91410 w 1414115"/>
                    <a:gd name="connsiteY3" fmla="*/ 486803 h 806329"/>
                    <a:gd name="connsiteX4" fmla="*/ 34008 w 1414115"/>
                    <a:gd name="connsiteY4" fmla="*/ 410119 h 806329"/>
                    <a:gd name="connsiteX5" fmla="*/ 0 w 1414115"/>
                    <a:gd name="connsiteY5" fmla="*/ 330943 h 806329"/>
                    <a:gd name="connsiteX6" fmla="*/ 1408019 w 1414115"/>
                    <a:gd name="connsiteY6" fmla="*/ 0 h 806329"/>
                    <a:gd name="connsiteX7" fmla="*/ 1414115 w 1414115"/>
                    <a:gd name="connsiteY7" fmla="*/ 76146 h 806329"/>
                    <a:gd name="connsiteX8" fmla="*/ 1240538 w 1414115"/>
                    <a:gd name="connsiteY8" fmla="*/ 431432 h 806329"/>
                    <a:gd name="connsiteX9" fmla="*/ 1201800 w 1414115"/>
                    <a:gd name="connsiteY9" fmla="*/ 464591 h 806329"/>
                    <a:gd name="connsiteX10" fmla="*/ 1225729 w 1414115"/>
                    <a:gd name="connsiteY10" fmla="*/ 466248 h 806329"/>
                    <a:gd name="connsiteX11" fmla="*/ 1294936 w 1414115"/>
                    <a:gd name="connsiteY11" fmla="*/ 464591 h 806329"/>
                    <a:gd name="connsiteX12" fmla="*/ 1380370 w 1414115"/>
                    <a:gd name="connsiteY12" fmla="*/ 806329 h 806329"/>
                    <a:gd name="connsiteX0" fmla="*/ 1380370 w 1414115"/>
                    <a:gd name="connsiteY0" fmla="*/ 806329 h 806329"/>
                    <a:gd name="connsiteX1" fmla="*/ 33091 w 1414115"/>
                    <a:gd name="connsiteY1" fmla="*/ 806329 h 806329"/>
                    <a:gd name="connsiteX2" fmla="*/ 109052 w 1414115"/>
                    <a:gd name="connsiteY2" fmla="*/ 502488 h 806329"/>
                    <a:gd name="connsiteX3" fmla="*/ 91410 w 1414115"/>
                    <a:gd name="connsiteY3" fmla="*/ 486803 h 806329"/>
                    <a:gd name="connsiteX4" fmla="*/ 34008 w 1414115"/>
                    <a:gd name="connsiteY4" fmla="*/ 410119 h 806329"/>
                    <a:gd name="connsiteX5" fmla="*/ 0 w 1414115"/>
                    <a:gd name="connsiteY5" fmla="*/ 330943 h 806329"/>
                    <a:gd name="connsiteX6" fmla="*/ 1408019 w 1414115"/>
                    <a:gd name="connsiteY6" fmla="*/ 0 h 806329"/>
                    <a:gd name="connsiteX7" fmla="*/ 1414115 w 1414115"/>
                    <a:gd name="connsiteY7" fmla="*/ 76146 h 806329"/>
                    <a:gd name="connsiteX8" fmla="*/ 1240538 w 1414115"/>
                    <a:gd name="connsiteY8" fmla="*/ 431432 h 806329"/>
                    <a:gd name="connsiteX9" fmla="*/ 984548 w 1414115"/>
                    <a:gd name="connsiteY9" fmla="*/ 469993 h 806329"/>
                    <a:gd name="connsiteX10" fmla="*/ 1225729 w 1414115"/>
                    <a:gd name="connsiteY10" fmla="*/ 466248 h 806329"/>
                    <a:gd name="connsiteX11" fmla="*/ 1294936 w 1414115"/>
                    <a:gd name="connsiteY11" fmla="*/ 464591 h 806329"/>
                    <a:gd name="connsiteX12" fmla="*/ 1380370 w 1414115"/>
                    <a:gd name="connsiteY12" fmla="*/ 806329 h 806329"/>
                    <a:gd name="connsiteX0" fmla="*/ 984548 w 1414115"/>
                    <a:gd name="connsiteY0" fmla="*/ 469993 h 806329"/>
                    <a:gd name="connsiteX1" fmla="*/ 1225729 w 1414115"/>
                    <a:gd name="connsiteY1" fmla="*/ 466248 h 806329"/>
                    <a:gd name="connsiteX2" fmla="*/ 1294936 w 1414115"/>
                    <a:gd name="connsiteY2" fmla="*/ 464591 h 806329"/>
                    <a:gd name="connsiteX3" fmla="*/ 1380370 w 1414115"/>
                    <a:gd name="connsiteY3" fmla="*/ 806329 h 806329"/>
                    <a:gd name="connsiteX4" fmla="*/ 33091 w 1414115"/>
                    <a:gd name="connsiteY4" fmla="*/ 806329 h 806329"/>
                    <a:gd name="connsiteX5" fmla="*/ 109052 w 1414115"/>
                    <a:gd name="connsiteY5" fmla="*/ 502488 h 806329"/>
                    <a:gd name="connsiteX6" fmla="*/ 91410 w 1414115"/>
                    <a:gd name="connsiteY6" fmla="*/ 486803 h 806329"/>
                    <a:gd name="connsiteX7" fmla="*/ 34008 w 1414115"/>
                    <a:gd name="connsiteY7" fmla="*/ 410119 h 806329"/>
                    <a:gd name="connsiteX8" fmla="*/ 0 w 1414115"/>
                    <a:gd name="connsiteY8" fmla="*/ 330943 h 806329"/>
                    <a:gd name="connsiteX9" fmla="*/ 1408019 w 1414115"/>
                    <a:gd name="connsiteY9" fmla="*/ 0 h 806329"/>
                    <a:gd name="connsiteX10" fmla="*/ 1414115 w 1414115"/>
                    <a:gd name="connsiteY10" fmla="*/ 76146 h 806329"/>
                    <a:gd name="connsiteX11" fmla="*/ 1240538 w 1414115"/>
                    <a:gd name="connsiteY11" fmla="*/ 431432 h 806329"/>
                    <a:gd name="connsiteX12" fmla="*/ 1075988 w 1414115"/>
                    <a:gd name="connsiteY12" fmla="*/ 561433 h 806329"/>
                    <a:gd name="connsiteX0" fmla="*/ 984548 w 1414115"/>
                    <a:gd name="connsiteY0" fmla="*/ 469993 h 806329"/>
                    <a:gd name="connsiteX1" fmla="*/ 1225729 w 1414115"/>
                    <a:gd name="connsiteY1" fmla="*/ 466248 h 806329"/>
                    <a:gd name="connsiteX2" fmla="*/ 1294936 w 1414115"/>
                    <a:gd name="connsiteY2" fmla="*/ 464591 h 806329"/>
                    <a:gd name="connsiteX3" fmla="*/ 1380370 w 1414115"/>
                    <a:gd name="connsiteY3" fmla="*/ 806329 h 806329"/>
                    <a:gd name="connsiteX4" fmla="*/ 33091 w 1414115"/>
                    <a:gd name="connsiteY4" fmla="*/ 806329 h 806329"/>
                    <a:gd name="connsiteX5" fmla="*/ 109052 w 1414115"/>
                    <a:gd name="connsiteY5" fmla="*/ 502488 h 806329"/>
                    <a:gd name="connsiteX6" fmla="*/ 91410 w 1414115"/>
                    <a:gd name="connsiteY6" fmla="*/ 486803 h 806329"/>
                    <a:gd name="connsiteX7" fmla="*/ 34008 w 1414115"/>
                    <a:gd name="connsiteY7" fmla="*/ 410119 h 806329"/>
                    <a:gd name="connsiteX8" fmla="*/ 0 w 1414115"/>
                    <a:gd name="connsiteY8" fmla="*/ 330943 h 806329"/>
                    <a:gd name="connsiteX9" fmla="*/ 1408019 w 1414115"/>
                    <a:gd name="connsiteY9" fmla="*/ 0 h 806329"/>
                    <a:gd name="connsiteX10" fmla="*/ 1414115 w 1414115"/>
                    <a:gd name="connsiteY10" fmla="*/ 76146 h 806329"/>
                    <a:gd name="connsiteX11" fmla="*/ 1240538 w 1414115"/>
                    <a:gd name="connsiteY11" fmla="*/ 431432 h 806329"/>
                    <a:gd name="connsiteX12" fmla="*/ 1175011 w 1414115"/>
                    <a:gd name="connsiteY12" fmla="*/ 420743 h 806329"/>
                    <a:gd name="connsiteX0" fmla="*/ 984548 w 1414115"/>
                    <a:gd name="connsiteY0" fmla="*/ 469993 h 806329"/>
                    <a:gd name="connsiteX1" fmla="*/ 1225729 w 1414115"/>
                    <a:gd name="connsiteY1" fmla="*/ 466248 h 806329"/>
                    <a:gd name="connsiteX2" fmla="*/ 1294936 w 1414115"/>
                    <a:gd name="connsiteY2" fmla="*/ 464591 h 806329"/>
                    <a:gd name="connsiteX3" fmla="*/ 1380370 w 1414115"/>
                    <a:gd name="connsiteY3" fmla="*/ 806329 h 806329"/>
                    <a:gd name="connsiteX4" fmla="*/ 33091 w 1414115"/>
                    <a:gd name="connsiteY4" fmla="*/ 806329 h 806329"/>
                    <a:gd name="connsiteX5" fmla="*/ 109052 w 1414115"/>
                    <a:gd name="connsiteY5" fmla="*/ 502488 h 806329"/>
                    <a:gd name="connsiteX6" fmla="*/ 91410 w 1414115"/>
                    <a:gd name="connsiteY6" fmla="*/ 486803 h 806329"/>
                    <a:gd name="connsiteX7" fmla="*/ 34008 w 1414115"/>
                    <a:gd name="connsiteY7" fmla="*/ 410119 h 806329"/>
                    <a:gd name="connsiteX8" fmla="*/ 0 w 1414115"/>
                    <a:gd name="connsiteY8" fmla="*/ 330943 h 806329"/>
                    <a:gd name="connsiteX9" fmla="*/ 1408019 w 1414115"/>
                    <a:gd name="connsiteY9" fmla="*/ 0 h 806329"/>
                    <a:gd name="connsiteX10" fmla="*/ 1414115 w 1414115"/>
                    <a:gd name="connsiteY10" fmla="*/ 76146 h 806329"/>
                    <a:gd name="connsiteX11" fmla="*/ 1240538 w 1414115"/>
                    <a:gd name="connsiteY11" fmla="*/ 431432 h 806329"/>
                    <a:gd name="connsiteX0" fmla="*/ 984548 w 1414115"/>
                    <a:gd name="connsiteY0" fmla="*/ 469993 h 806329"/>
                    <a:gd name="connsiteX1" fmla="*/ 1225729 w 1414115"/>
                    <a:gd name="connsiteY1" fmla="*/ 466248 h 806329"/>
                    <a:gd name="connsiteX2" fmla="*/ 1294936 w 1414115"/>
                    <a:gd name="connsiteY2" fmla="*/ 464591 h 806329"/>
                    <a:gd name="connsiteX3" fmla="*/ 1380370 w 1414115"/>
                    <a:gd name="connsiteY3" fmla="*/ 806329 h 806329"/>
                    <a:gd name="connsiteX4" fmla="*/ 33091 w 1414115"/>
                    <a:gd name="connsiteY4" fmla="*/ 806329 h 806329"/>
                    <a:gd name="connsiteX5" fmla="*/ 109052 w 1414115"/>
                    <a:gd name="connsiteY5" fmla="*/ 502488 h 806329"/>
                    <a:gd name="connsiteX6" fmla="*/ 91410 w 1414115"/>
                    <a:gd name="connsiteY6" fmla="*/ 486803 h 806329"/>
                    <a:gd name="connsiteX7" fmla="*/ 34008 w 1414115"/>
                    <a:gd name="connsiteY7" fmla="*/ 410119 h 806329"/>
                    <a:gd name="connsiteX8" fmla="*/ 0 w 1414115"/>
                    <a:gd name="connsiteY8" fmla="*/ 330943 h 806329"/>
                    <a:gd name="connsiteX9" fmla="*/ 1408019 w 1414115"/>
                    <a:gd name="connsiteY9" fmla="*/ 0 h 806329"/>
                    <a:gd name="connsiteX10" fmla="*/ 1414115 w 1414115"/>
                    <a:gd name="connsiteY10" fmla="*/ 76146 h 806329"/>
                    <a:gd name="connsiteX11" fmla="*/ 1224717 w 1414115"/>
                    <a:gd name="connsiteY11" fmla="*/ 447381 h 8063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414115" h="806329">
                      <a:moveTo>
                        <a:pt x="984548" y="469993"/>
                      </a:moveTo>
                      <a:lnTo>
                        <a:pt x="1225729" y="466248"/>
                      </a:lnTo>
                      <a:lnTo>
                        <a:pt x="1294936" y="464591"/>
                      </a:lnTo>
                      <a:lnTo>
                        <a:pt x="1380370" y="806329"/>
                      </a:lnTo>
                      <a:lnTo>
                        <a:pt x="33091" y="806329"/>
                      </a:lnTo>
                      <a:lnTo>
                        <a:pt x="109052" y="502488"/>
                      </a:lnTo>
                      <a:lnTo>
                        <a:pt x="91410" y="486803"/>
                      </a:lnTo>
                      <a:cubicBezTo>
                        <a:pt x="69471" y="463080"/>
                        <a:pt x="50217" y="437468"/>
                        <a:pt x="34008" y="410119"/>
                      </a:cubicBezTo>
                      <a:lnTo>
                        <a:pt x="0" y="330943"/>
                      </a:lnTo>
                      <a:lnTo>
                        <a:pt x="1408019" y="0"/>
                      </a:lnTo>
                      <a:lnTo>
                        <a:pt x="1414115" y="76146"/>
                      </a:lnTo>
                      <a:cubicBezTo>
                        <a:pt x="1407648" y="203478"/>
                        <a:pt x="1328550" y="344277"/>
                        <a:pt x="1224717" y="447381"/>
                      </a:cubicBezTo>
                    </a:path>
                  </a:pathLst>
                </a:custGeom>
                <a:solidFill>
                  <a:schemeClr val="accent1"/>
                </a:solidFill>
                <a:ln w="63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3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E5D3D2BE-699D-44AF-BA7E-83387C78EDF9}"/>
                    </a:ext>
                  </a:extLst>
                </p:cNvPr>
                <p:cNvSpPr/>
                <p:nvPr/>
              </p:nvSpPr>
              <p:spPr bwMode="auto">
                <a:xfrm rot="641942">
                  <a:off x="2263399" y="3384154"/>
                  <a:ext cx="125506" cy="61076"/>
                </a:xfrm>
                <a:prstGeom prst="ellipse">
                  <a:avLst/>
                </a:prstGeom>
                <a:solidFill>
                  <a:schemeClr val="bg2"/>
                </a:solidFill>
                <a:ln w="9525">
                  <a:solidFill>
                    <a:schemeClr val="bg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3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4" name="Freeform 33">
                  <a:extLst>
                    <a:ext uri="{FF2B5EF4-FFF2-40B4-BE49-F238E27FC236}">
                      <a16:creationId xmlns:a16="http://schemas.microsoft.com/office/drawing/2014/main" id="{7642DB21-E72F-4CB6-B5A5-572021D12F26}"/>
                    </a:ext>
                  </a:extLst>
                </p:cNvPr>
                <p:cNvSpPr/>
                <p:nvPr/>
              </p:nvSpPr>
              <p:spPr bwMode="auto">
                <a:xfrm>
                  <a:off x="2486848" y="3272101"/>
                  <a:ext cx="152273" cy="532955"/>
                </a:xfrm>
                <a:custGeom>
                  <a:avLst/>
                  <a:gdLst>
                    <a:gd name="connsiteX0" fmla="*/ 44450 w 133350"/>
                    <a:gd name="connsiteY0" fmla="*/ 0 h 466725"/>
                    <a:gd name="connsiteX1" fmla="*/ 133350 w 133350"/>
                    <a:gd name="connsiteY1" fmla="*/ 314325 h 466725"/>
                    <a:gd name="connsiteX2" fmla="*/ 12700 w 133350"/>
                    <a:gd name="connsiteY2" fmla="*/ 320675 h 466725"/>
                    <a:gd name="connsiteX3" fmla="*/ 0 w 133350"/>
                    <a:gd name="connsiteY3" fmla="*/ 466725 h 466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3350" h="466725">
                      <a:moveTo>
                        <a:pt x="44450" y="0"/>
                      </a:moveTo>
                      <a:lnTo>
                        <a:pt x="133350" y="314325"/>
                      </a:lnTo>
                      <a:lnTo>
                        <a:pt x="12700" y="320675"/>
                      </a:lnTo>
                      <a:lnTo>
                        <a:pt x="0" y="466725"/>
                      </a:lnTo>
                    </a:path>
                  </a:pathLst>
                </a:custGeom>
                <a:grpFill/>
                <a:ln w="6350">
                  <a:solidFill>
                    <a:srgbClr val="C1C1C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Freeform 34">
                  <a:extLst>
                    <a:ext uri="{FF2B5EF4-FFF2-40B4-BE49-F238E27FC236}">
                      <a16:creationId xmlns:a16="http://schemas.microsoft.com/office/drawing/2014/main" id="{F1C74647-7B36-4793-B102-E8DCE8325BB3}"/>
                    </a:ext>
                  </a:extLst>
                </p:cNvPr>
                <p:cNvSpPr/>
                <p:nvPr/>
              </p:nvSpPr>
              <p:spPr bwMode="auto">
                <a:xfrm>
                  <a:off x="1359997" y="3137956"/>
                  <a:ext cx="57314" cy="409687"/>
                </a:xfrm>
                <a:custGeom>
                  <a:avLst/>
                  <a:gdLst>
                    <a:gd name="connsiteX0" fmla="*/ 22225 w 22225"/>
                    <a:gd name="connsiteY0" fmla="*/ 0 h 358775"/>
                    <a:gd name="connsiteX1" fmla="*/ 0 w 22225"/>
                    <a:gd name="connsiteY1" fmla="*/ 358775 h 358775"/>
                    <a:gd name="connsiteX2" fmla="*/ 0 w 22225"/>
                    <a:gd name="connsiteY2" fmla="*/ 355600 h 358775"/>
                    <a:gd name="connsiteX3" fmla="*/ 0 w 22225"/>
                    <a:gd name="connsiteY3" fmla="*/ 355600 h 358775"/>
                    <a:gd name="connsiteX4" fmla="*/ 0 w 22225"/>
                    <a:gd name="connsiteY4" fmla="*/ 355600 h 358775"/>
                    <a:gd name="connsiteX0" fmla="*/ 50192 w 50192"/>
                    <a:gd name="connsiteY0" fmla="*/ 0 h 358775"/>
                    <a:gd name="connsiteX1" fmla="*/ 27967 w 50192"/>
                    <a:gd name="connsiteY1" fmla="*/ 358775 h 358775"/>
                    <a:gd name="connsiteX2" fmla="*/ 27967 w 50192"/>
                    <a:gd name="connsiteY2" fmla="*/ 355600 h 358775"/>
                    <a:gd name="connsiteX3" fmla="*/ 27967 w 50192"/>
                    <a:gd name="connsiteY3" fmla="*/ 355600 h 358775"/>
                    <a:gd name="connsiteX4" fmla="*/ 27967 w 50192"/>
                    <a:gd name="connsiteY4" fmla="*/ 355600 h 35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192" h="358775">
                      <a:moveTo>
                        <a:pt x="50192" y="0"/>
                      </a:moveTo>
                      <a:cubicBezTo>
                        <a:pt x="-52466" y="155311"/>
                        <a:pt x="35375" y="239183"/>
                        <a:pt x="27967" y="358775"/>
                      </a:cubicBezTo>
                      <a:lnTo>
                        <a:pt x="27967" y="355600"/>
                      </a:lnTo>
                      <a:lnTo>
                        <a:pt x="27967" y="355600"/>
                      </a:lnTo>
                      <a:lnTo>
                        <a:pt x="27967" y="355600"/>
                      </a:lnTo>
                    </a:path>
                  </a:pathLst>
                </a:custGeom>
                <a:grpFill/>
                <a:ln w="6350">
                  <a:solidFill>
                    <a:srgbClr val="C1C1C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8CB97DDB-B8C7-4920-9175-E429C7EC5A6D}"/>
              </a:ext>
            </a:extLst>
          </p:cNvPr>
          <p:cNvSpPr txBox="1"/>
          <p:nvPr/>
        </p:nvSpPr>
        <p:spPr>
          <a:xfrm>
            <a:off x="4543014" y="4331016"/>
            <a:ext cx="3000951" cy="184118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15" tIns="140572" rIns="175715" bIns="140572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lvl="0" algn="ctr" defTabSz="914180">
              <a:lnSpc>
                <a:spcPct val="90000"/>
              </a:lnSpc>
              <a:defRPr sz="2352">
                <a:solidFill>
                  <a:srgbClr val="0078D7"/>
                </a:solidFill>
                <a:latin typeface="Segoe Pro SemiLight" panose="020B04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896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sng" strike="noStrike" kern="1200" cap="none" spc="0" normalizeH="0" baseline="0" noProof="0" dirty="0">
                <a:ln w="139700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Гибридная модель</a:t>
            </a:r>
            <a:endParaRPr kumimoji="0" lang="en-US" sz="2000" b="0" i="0" u="none" strike="noStrike" kern="1200" cap="none" spc="0" normalizeH="0" baseline="0" noProof="0" dirty="0">
              <a:ln w="139700"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ctr" defTabSz="896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 w="139700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Локально управляемые сенсоры в периметре подключены к облачной </a:t>
            </a:r>
            <a:r>
              <a:rPr kumimoji="0" lang="en-US" sz="2000" b="0" i="0" u="none" strike="noStrike" kern="1200" cap="none" spc="0" normalizeH="0" baseline="0" noProof="0" dirty="0">
                <a:ln w="139700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SIEM </a:t>
            </a:r>
            <a:br>
              <a:rPr kumimoji="0" lang="en-US" sz="2000" b="0" i="0" u="none" strike="noStrike" kern="1200" cap="none" spc="0" normalizeH="0" baseline="0" noProof="0" dirty="0">
                <a:ln w="139700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 w="139700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(</a:t>
            </a:r>
            <a:r>
              <a:rPr kumimoji="0" lang="ru-RU" sz="2000" b="0" i="0" u="none" strike="noStrike" kern="1200" cap="none" spc="0" normalizeH="0" baseline="0" noProof="0" dirty="0">
                <a:ln w="139700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например,</a:t>
            </a:r>
            <a:r>
              <a:rPr kumimoji="0" lang="en-US" sz="2000" b="0" i="0" u="none" strike="noStrike" kern="1200" cap="none" spc="0" normalizeH="0" baseline="0" noProof="0" dirty="0">
                <a:ln w="139700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 Azure Sentinel)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0CE77D3-E579-434C-AA80-DD9F34F638BB}"/>
              </a:ext>
            </a:extLst>
          </p:cNvPr>
          <p:cNvSpPr/>
          <p:nvPr/>
        </p:nvSpPr>
        <p:spPr bwMode="auto">
          <a:xfrm>
            <a:off x="1121915" y="4331016"/>
            <a:ext cx="3000951" cy="167707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15" tIns="140572" rIns="175715" bIns="1405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sng" strike="noStrike" kern="1200" cap="none" spc="0" normalizeH="0" baseline="0" noProof="0" dirty="0">
                <a:ln w="139700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100% </a:t>
            </a:r>
            <a:r>
              <a:rPr kumimoji="0" lang="ru-RU" sz="2000" b="0" i="0" u="sng" strike="noStrike" kern="1200" cap="none" spc="0" normalizeH="0" baseline="0" noProof="0" dirty="0">
                <a:ln w="139700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локально</a:t>
            </a:r>
            <a:endParaRPr kumimoji="0" lang="en-US" sz="2000" b="0" i="0" u="none" strike="noStrike" kern="1200" cap="none" spc="0" normalizeH="0" baseline="0" noProof="0" dirty="0">
              <a:ln w="139700"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ctr" defTabSz="896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 w="139700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Сенсоры в периметре подключены к </a:t>
            </a:r>
            <a:r>
              <a:rPr kumimoji="0" lang="en-US" sz="2000" b="0" i="0" u="none" strike="noStrike" kern="1200" cap="none" spc="0" normalizeH="0" baseline="0" noProof="0" dirty="0">
                <a:ln w="139700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SIEM</a:t>
            </a:r>
            <a:r>
              <a:rPr kumimoji="0" lang="ru-RU" sz="2000" b="0" i="0" u="none" strike="noStrike" kern="1200" cap="none" spc="0" normalizeH="0" baseline="0" noProof="0" dirty="0">
                <a:ln w="139700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 в периметре</a:t>
            </a:r>
            <a:r>
              <a:rPr kumimoji="0" lang="en-US" sz="2000" b="0" i="0" u="none" strike="noStrike" kern="1200" cap="none" spc="0" normalizeH="0" baseline="0" noProof="0" dirty="0">
                <a:ln w="139700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 (Splunk, </a:t>
            </a:r>
            <a:r>
              <a:rPr kumimoji="0" lang="ru-RU" sz="2000" b="0" i="0" u="none" strike="noStrike" kern="1200" cap="none" spc="0" normalizeH="0" baseline="0" noProof="0" dirty="0" err="1">
                <a:ln w="139700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др</a:t>
            </a:r>
            <a:r>
              <a:rPr kumimoji="0" lang="en-US" sz="2000" b="0" i="0" u="none" strike="noStrike" kern="1200" cap="none" spc="0" normalizeH="0" baseline="0" noProof="0" dirty="0">
                <a:ln w="139700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.)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613B813-6076-4D13-A6B2-CFDDD1761A43}"/>
              </a:ext>
            </a:extLst>
          </p:cNvPr>
          <p:cNvSpPr/>
          <p:nvPr/>
        </p:nvSpPr>
        <p:spPr bwMode="auto">
          <a:xfrm>
            <a:off x="7665585" y="4331016"/>
            <a:ext cx="3433821" cy="167707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15" tIns="140572" rIns="175715" bIns="1405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sng" strike="noStrike" kern="1200" cap="none" spc="0" normalizeH="0" baseline="0" noProof="0" dirty="0">
                <a:ln w="139700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Облачная модель</a:t>
            </a:r>
            <a:endParaRPr kumimoji="0" lang="en-US" sz="2000" b="0" i="0" u="none" strike="noStrike" kern="1200" cap="none" spc="0" normalizeH="0" baseline="0" noProof="0" dirty="0">
              <a:ln w="139700"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ctr" defTabSz="896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ln w="139700">
                  <a:noFill/>
                </a:ln>
                <a:solidFill>
                  <a:srgbClr val="FFFFFF"/>
                </a:solidFill>
                <a:latin typeface="Segoe UI Semilight"/>
              </a:rPr>
              <a:t>Сенсоры в периметре </a:t>
            </a:r>
            <a:r>
              <a:rPr kumimoji="0" lang="ru-RU" sz="2000" b="0" i="0" u="none" strike="noStrike" kern="1200" cap="none" spc="0" normalizeH="0" baseline="0" noProof="0" dirty="0">
                <a:ln w="139700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управляются </a:t>
            </a:r>
            <a:r>
              <a:rPr kumimoji="0" lang="en-US" sz="2000" b="0" i="0" u="none" strike="noStrike" kern="1200" cap="none" spc="0" normalizeH="0" baseline="0" noProof="0" dirty="0">
                <a:ln w="139700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Azure Security Center </a:t>
            </a:r>
            <a:r>
              <a:rPr kumimoji="0" lang="ru-RU" sz="2000" b="0" i="0" u="none" strike="noStrike" kern="1200" cap="none" spc="0" normalizeH="0" baseline="0" noProof="0" dirty="0">
                <a:ln w="139700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и подключены к </a:t>
            </a:r>
            <a:r>
              <a:rPr kumimoji="0" lang="en-US" sz="2000" b="0" i="0" u="none" strike="noStrike" kern="1200" cap="none" spc="0" normalizeH="0" baseline="0" noProof="0" dirty="0">
                <a:ln w="139700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Azure Sentinel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297E0742-FC4E-A048-8CEA-CD36C9E3D09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5204" y="2462334"/>
            <a:ext cx="1495957" cy="142034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5447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353260CA-1CF0-4D30-8D95-B7C3D9F150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317" y="209146"/>
            <a:ext cx="9913242" cy="885517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Быстрое развертывание с нулевым влиянием на производительность</a:t>
            </a:r>
          </a:p>
        </p:txBody>
      </p:sp>
      <p:sp>
        <p:nvSpPr>
          <p:cNvPr id="2218" name="Google Shape;2218;p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sldNum" idx="4294967295"/>
          </p:nvPr>
        </p:nvSpPr>
        <p:spPr>
          <a:xfrm>
            <a:off x="11642725" y="6330950"/>
            <a:ext cx="549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202234"/>
                </a:solidFill>
                <a:effectLst/>
                <a:uLnTx/>
                <a:uFillTx/>
                <a:latin typeface="Libre Franklin"/>
                <a:ea typeface="+mn-ea"/>
                <a:cs typeface="+mn-cs"/>
                <a:sym typeface="Libre Frankli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202234"/>
              </a:solidFill>
              <a:effectLst/>
              <a:uLnTx/>
              <a:uFillTx/>
              <a:latin typeface="Libre Franklin"/>
              <a:ea typeface="+mn-ea"/>
              <a:cs typeface="+mn-cs"/>
              <a:sym typeface="Libre Franklin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974D75-EE9B-6742-A9B5-CBC182BD4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499615" y="1025936"/>
            <a:ext cx="2682413" cy="3308633"/>
            <a:chOff x="9804400" y="810037"/>
            <a:chExt cx="2612915" cy="329486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978D7A3-674D-B448-96E7-D3D928977419}"/>
                </a:ext>
              </a:extLst>
            </p:cNvPr>
            <p:cNvGrpSpPr/>
            <p:nvPr/>
          </p:nvGrpSpPr>
          <p:grpSpPr>
            <a:xfrm>
              <a:off x="9804400" y="810037"/>
              <a:ext cx="2374901" cy="3038064"/>
              <a:chOff x="4444774" y="810036"/>
              <a:chExt cx="7747227" cy="6439851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1BD8FBB1-7EFB-884E-A47E-D7E2F4FD53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444774" y="810036"/>
                <a:ext cx="7747227" cy="64398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" name="Picture 26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234306AE-7C03-F742-A324-B8D01AB9BA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357959" y="1926775"/>
                <a:ext cx="5834041" cy="437484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4" name="Google Shape;2208;p17">
              <a:extLst>
                <a:ext uri="{FF2B5EF4-FFF2-40B4-BE49-F238E27FC236}">
                  <a16:creationId xmlns:a16="http://schemas.microsoft.com/office/drawing/2014/main" id="{ED1307D2-5B7F-6547-A0ED-D0F86AE6B2A6}"/>
                </a:ext>
              </a:extLst>
            </p:cNvPr>
            <p:cNvSpPr txBox="1"/>
            <p:nvPr/>
          </p:nvSpPr>
          <p:spPr>
            <a:xfrm>
              <a:off x="10042414" y="3522597"/>
              <a:ext cx="2374901" cy="5823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ru-RU" sz="1600" b="0" i="1" u="none" strike="noStrike" kern="0" cap="none" spc="0" normalizeH="0" baseline="0" noProof="0" dirty="0">
                  <a:ln>
                    <a:noFill/>
                  </a:ln>
                  <a:solidFill>
                    <a:srgbClr val="202234"/>
                  </a:solidFill>
                  <a:effectLst/>
                  <a:uLnTx/>
                  <a:uFillTx/>
                  <a:latin typeface="Libre Franklin"/>
                  <a:ea typeface="Libre Franklin"/>
                  <a:cs typeface="Libre Franklin"/>
                  <a:sym typeface="Libre Franklin"/>
                </a:rPr>
                <a:t>Также</a:t>
              </a: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srgbClr val="202234"/>
                  </a:solidFill>
                  <a:effectLst/>
                  <a:uLnTx/>
                  <a:uFillTx/>
                  <a:latin typeface="Libre Franklin"/>
                  <a:ea typeface="Libre Franklin"/>
                  <a:cs typeface="Libre Franklin"/>
                  <a:sym typeface="Libre Franklin"/>
                </a:rPr>
                <a:t>: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02234"/>
                  </a:solidFill>
                  <a:effectLst/>
                  <a:uLnTx/>
                  <a:uFillTx/>
                  <a:latin typeface="Libre Franklin"/>
                  <a:ea typeface="Libre Franklin"/>
                  <a:cs typeface="Libre Franklin"/>
                  <a:sym typeface="Libre Franklin"/>
                </a:rPr>
                <a:t> Splunk, IBM 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02234"/>
                  </a:solidFill>
                  <a:effectLst/>
                  <a:uLnTx/>
                  <a:uFillTx/>
                  <a:latin typeface="Libre Franklin"/>
                  <a:ea typeface="Libre Franklin"/>
                  <a:cs typeface="Libre Franklin"/>
                  <a:sym typeface="Libre Franklin"/>
                </a:rPr>
                <a:t>QRadar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02234"/>
                  </a:solidFill>
                  <a:effectLst/>
                  <a:uLnTx/>
                  <a:uFillTx/>
                  <a:latin typeface="Libre Franklin"/>
                  <a:ea typeface="Libre Franklin"/>
                  <a:cs typeface="Libre Franklin"/>
                  <a:sym typeface="Libre Franklin"/>
                </a:rPr>
                <a:t>, ServiceNow, etc.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cxnSp>
        <p:nvCxnSpPr>
          <p:cNvPr id="2200" name="Google Shape;2200;p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rot="10800000">
            <a:off x="2552368" y="5974391"/>
            <a:ext cx="206062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miter lim="800000"/>
            <a:headEnd type="none" w="sm" len="sm"/>
            <a:tailEnd type="none" w="sm" len="sm"/>
          </a:ln>
        </p:spPr>
      </p:cxnSp>
      <p:pic>
        <p:nvPicPr>
          <p:cNvPr id="2205" name="Google Shape;2205;p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32823" y="5656840"/>
            <a:ext cx="1827984" cy="678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6" name="Google Shape;2206;p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3426" y="4585696"/>
            <a:ext cx="2088934" cy="1787749"/>
          </a:xfrm>
          <a:prstGeom prst="rect">
            <a:avLst/>
          </a:prstGeom>
          <a:noFill/>
          <a:ln>
            <a:noFill/>
          </a:ln>
        </p:spPr>
      </p:pic>
      <p:sp>
        <p:nvSpPr>
          <p:cNvPr id="2211" name="Google Shape;2211;p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793834" y="5353305"/>
            <a:ext cx="151776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rgbClr val="202234"/>
                </a:solidFill>
                <a:effectLst/>
                <a:uLnTx/>
                <a:uFillTx/>
                <a:latin typeface="Libre Franklin"/>
                <a:ea typeface="Libre Franklin"/>
                <a:cs typeface="Libre Franklin"/>
                <a:sym typeface="Libre Franklin"/>
              </a:rPr>
              <a:t>SPAN </a:t>
            </a:r>
            <a:r>
              <a:rPr kumimoji="0" lang="ru-RU" sz="1200" b="0" i="1" u="none" strike="noStrike" kern="0" cap="none" spc="0" normalizeH="0" baseline="0" noProof="0" dirty="0">
                <a:ln>
                  <a:noFill/>
                </a:ln>
                <a:solidFill>
                  <a:srgbClr val="202234"/>
                </a:solidFill>
                <a:effectLst/>
                <a:uLnTx/>
                <a:uFillTx/>
                <a:latin typeface="Libre Franklin"/>
                <a:ea typeface="Libre Franklin"/>
                <a:cs typeface="Libre Franklin"/>
                <a:sym typeface="Libre Franklin"/>
              </a:rPr>
              <a:t>порт</a:t>
            </a: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rgbClr val="202234"/>
                </a:solidFill>
                <a:effectLst/>
                <a:uLnTx/>
                <a:uFillTx/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endParaRPr kumimoji="0" sz="12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cxnSp>
        <p:nvCxnSpPr>
          <p:cNvPr id="2215" name="Google Shape;2215;p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5515487" y="5974391"/>
            <a:ext cx="163461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miter lim="800000"/>
            <a:headEnd type="none" w="sm" len="sm"/>
            <a:tailEnd type="none" w="sm" len="sm"/>
          </a:ln>
        </p:spPr>
      </p:cxnSp>
      <p:pic>
        <p:nvPicPr>
          <p:cNvPr id="2216" name="Google Shape;2216;p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28083" y="4600042"/>
            <a:ext cx="2306417" cy="17734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7" name="Google Shape;2217;p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90332" y="2827138"/>
            <a:ext cx="0" cy="282970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triangle" w="med" len="med"/>
            <a:tailEnd type="oval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93FE60B-E3F7-F84A-9BF4-EFDB784C9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4906731" y="2891782"/>
            <a:ext cx="15621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marR="0" lvl="0" indent="-1714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Активы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171450" marR="0" lvl="0" indent="-1714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Уязвимости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171450" marR="0" lvl="0" indent="-1714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b="1" dirty="0">
                <a:solidFill>
                  <a:srgbClr val="0078D4"/>
                </a:solidFill>
                <a:latin typeface="Segoe UI"/>
              </a:rPr>
              <a:t>Угрозы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30" name="Google Shape;2213;p17">
            <a:extLst>
              <a:ext uri="{FF2B5EF4-FFF2-40B4-BE49-F238E27FC236}">
                <a16:creationId xmlns:a16="http://schemas.microsoft.com/office/drawing/2014/main" id="{32A7AFF2-BBD4-7C4D-AF1D-990CF957A5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8654053" y="2591222"/>
            <a:ext cx="1353547" cy="23915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ysDash"/>
            <a:miter lim="800000"/>
            <a:headEnd type="triangle" w="sm" len="sm"/>
            <a:tailEnd type="triangle" w="sm" len="sm"/>
          </a:ln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8051B35-02D5-7641-B108-B1ED5E1FF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639539" y="2743201"/>
            <a:ext cx="13535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Оповещения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2213" name="Google Shape;2213;p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4743615" y="2434157"/>
            <a:ext cx="1285332" cy="1270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ysDash"/>
            <a:miter lim="800000"/>
            <a:headEnd type="triangle" w="sm" len="sm"/>
            <a:tailEnd type="triangle" w="sm" len="sm"/>
          </a:ln>
        </p:spPr>
      </p:cxnSp>
      <p:sp>
        <p:nvSpPr>
          <p:cNvPr id="37" name="Google Shape;2209;p17">
            <a:extLst>
              <a:ext uri="{FF2B5EF4-FFF2-40B4-BE49-F238E27FC236}">
                <a16:creationId xmlns:a16="http://schemas.microsoft.com/office/drawing/2014/main" id="{DA42DC1D-D57B-D54D-8B69-32A3151B6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692399" y="6002385"/>
            <a:ext cx="109220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202234"/>
                </a:solidFill>
                <a:effectLst/>
                <a:uLnTx/>
                <a:uFillTx/>
                <a:latin typeface="Libre Franklin"/>
                <a:ea typeface="Libre Franklin"/>
                <a:cs typeface="Libre Franklin"/>
                <a:sym typeface="Libre Franklin"/>
              </a:rPr>
              <a:t>Сеть АСУ ТП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8" name="Google Shape;2209;p17">
            <a:extLst>
              <a:ext uri="{FF2B5EF4-FFF2-40B4-BE49-F238E27FC236}">
                <a16:creationId xmlns:a16="http://schemas.microsoft.com/office/drawing/2014/main" id="{7E985297-B553-BD4A-8053-21246A53E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905499" y="6002385"/>
            <a:ext cx="109220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202234"/>
                </a:solidFill>
                <a:effectLst/>
                <a:uLnTx/>
                <a:uFillTx/>
                <a:latin typeface="Libre Franklin"/>
                <a:ea typeface="Libre Franklin"/>
                <a:cs typeface="Libre Franklin"/>
                <a:sym typeface="Libre Franklin"/>
              </a:rPr>
              <a:t>Сеть АСУ ТП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93CA42-0B1F-D146-828D-B4AA2A672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837038" y="1059996"/>
            <a:ext cx="2006600" cy="338554"/>
          </a:xfrm>
          <a:prstGeom prst="rect">
            <a:avLst/>
          </a:prstGeom>
          <a:solidFill>
            <a:srgbClr val="FFFFFF">
              <a:alpha val="63137"/>
            </a:srgbClr>
          </a:solidFill>
        </p:spPr>
        <p:txBody>
          <a:bodyPr wrap="square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282828"/>
                    </a:gs>
                    <a:gs pos="100000">
                      <a:srgbClr val="282828"/>
                    </a:gs>
                  </a:gsLst>
                  <a:lin ang="5400000" scaled="0"/>
                </a:gradFill>
                <a:effectLst/>
                <a:uLnTx/>
                <a:uFillTx/>
                <a:latin typeface="Segoe UI Symbol" panose="020B0502040204020203" pitchFamily="34" charset="0"/>
                <a:ea typeface="Segoe UI Symbol" panose="020B0502040204020203" pitchFamily="34" charset="0"/>
                <a:cs typeface="+mn-cs"/>
              </a:rPr>
              <a:t>Azure Sentinel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ymbol" panose="020B0502040204020203" pitchFamily="34" charset="0"/>
              <a:ea typeface="Segoe UI Symbol" panose="020B0502040204020203" pitchFamily="34" charset="0"/>
              <a:cs typeface="+mn-cs"/>
            </a:endParaRPr>
          </a:p>
        </p:txBody>
      </p:sp>
      <p:sp>
        <p:nvSpPr>
          <p:cNvPr id="32" name="Google Shape;2211;p17">
            <a:extLst>
              <a:ext uri="{FF2B5EF4-FFF2-40B4-BE49-F238E27FC236}">
                <a16:creationId xmlns:a16="http://schemas.microsoft.com/office/drawing/2014/main" id="{964078F1-FF7F-A749-9F34-E2227F5AB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848100" y="6304503"/>
            <a:ext cx="130296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200" b="0" i="1" u="none" strike="noStrike" kern="0" cap="none" spc="0" normalizeH="0" baseline="0" noProof="0" dirty="0" err="1">
                <a:ln>
                  <a:noFill/>
                </a:ln>
                <a:solidFill>
                  <a:srgbClr val="202234"/>
                </a:solidFill>
                <a:effectLst/>
                <a:uLnTx/>
                <a:uFillTx/>
                <a:latin typeface="Libre Franklin"/>
                <a:ea typeface="Libre Franklin"/>
                <a:cs typeface="Libre Franklin"/>
                <a:sym typeface="Libre Franklin"/>
              </a:rPr>
              <a:t>Свич</a:t>
            </a:r>
            <a:endParaRPr kumimoji="0" sz="12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E417BB-3116-5B4F-8EB9-2227DC528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256342" y="1512984"/>
            <a:ext cx="2459865" cy="2628308"/>
            <a:chOff x="6923077" y="1583089"/>
            <a:chExt cx="2459865" cy="262830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3B94B9B-348E-9241-9AC2-C5D536080B75}"/>
                </a:ext>
              </a:extLst>
            </p:cNvPr>
            <p:cNvGrpSpPr/>
            <p:nvPr/>
          </p:nvGrpSpPr>
          <p:grpSpPr>
            <a:xfrm>
              <a:off x="6923077" y="1583089"/>
              <a:ext cx="2459865" cy="2092405"/>
              <a:chOff x="6935777" y="1405289"/>
              <a:chExt cx="2459865" cy="2092405"/>
            </a:xfrm>
          </p:grpSpPr>
          <p:pic>
            <p:nvPicPr>
              <p:cNvPr id="2214" name="Google Shape;2214;p17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6997930" y="1698956"/>
                <a:ext cx="2335558" cy="179873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" name="Google Shape;2208;p17">
                <a:extLst>
                  <a:ext uri="{FF2B5EF4-FFF2-40B4-BE49-F238E27FC236}">
                    <a16:creationId xmlns:a16="http://schemas.microsoft.com/office/drawing/2014/main" id="{3B3882E5-6A10-EA4D-A37D-18724829A0C9}"/>
                  </a:ext>
                </a:extLst>
              </p:cNvPr>
              <p:cNvSpPr txBox="1"/>
              <p:nvPr/>
            </p:nvSpPr>
            <p:spPr>
              <a:xfrm>
                <a:off x="6935777" y="1405289"/>
                <a:ext cx="2459865" cy="338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202234"/>
                    </a:solidFill>
                    <a:effectLst/>
                    <a:uLnTx/>
                    <a:uFillTx/>
                    <a:latin typeface="Segoe UI Symbol" panose="020B0502040204020203" pitchFamily="34" charset="0"/>
                    <a:ea typeface="Segoe UI Symbol" panose="020B0502040204020203" pitchFamily="34" charset="0"/>
                    <a:cs typeface="Libre Franklin"/>
                    <a:sym typeface="Libre Franklin"/>
                  </a:rPr>
                  <a:t>Azure Defender for IoT</a:t>
                </a: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ymbol" panose="020B0502040204020203" pitchFamily="34" charset="0"/>
                  <a:ea typeface="Segoe UI Symbol" panose="020B0502040204020203" pitchFamily="34" charset="0"/>
                  <a:cs typeface="Arial"/>
                  <a:sym typeface="Arial"/>
                </a:endParaRPr>
              </a:p>
            </p:txBody>
          </p:sp>
        </p:grpSp>
        <p:sp>
          <p:nvSpPr>
            <p:cNvPr id="35" name="Google Shape;2208;p17">
              <a:extLst>
                <a:ext uri="{FF2B5EF4-FFF2-40B4-BE49-F238E27FC236}">
                  <a16:creationId xmlns:a16="http://schemas.microsoft.com/office/drawing/2014/main" id="{F05A702B-C264-B94A-A2A7-FE09D0AF8E77}"/>
                </a:ext>
              </a:extLst>
            </p:cNvPr>
            <p:cNvSpPr txBox="1"/>
            <p:nvPr/>
          </p:nvSpPr>
          <p:spPr>
            <a:xfrm>
              <a:off x="7205353" y="3626662"/>
              <a:ext cx="1865579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202234"/>
                  </a:solidFill>
                  <a:effectLst/>
                  <a:uLnTx/>
                  <a:uFillTx/>
                  <a:latin typeface="Libre Franklin"/>
                  <a:ea typeface="Libre Franklin"/>
                  <a:cs typeface="Libre Franklin"/>
                  <a:sym typeface="Libre Franklin"/>
                </a:rPr>
                <a:t>On-premises or </a:t>
              </a:r>
              <a:b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202234"/>
                  </a:solidFill>
                  <a:effectLst/>
                  <a:uLnTx/>
                  <a:uFillTx/>
                  <a:latin typeface="Libre Franklin"/>
                  <a:ea typeface="Libre Franklin"/>
                  <a:cs typeface="Libre Franklin"/>
                  <a:sym typeface="Libre Franklin"/>
                </a:rPr>
              </a:b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202234"/>
                  </a:solidFill>
                  <a:effectLst/>
                  <a:uLnTx/>
                  <a:uFillTx/>
                  <a:latin typeface="Libre Franklin"/>
                  <a:ea typeface="Libre Franklin"/>
                  <a:cs typeface="Libre Franklin"/>
                  <a:sym typeface="Libre Franklin"/>
                </a:rPr>
                <a:t>cloud-connected</a:t>
              </a:r>
              <a:endParaRPr kumimoji="0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2208" name="Google Shape;2208;p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021626" y="1275336"/>
            <a:ext cx="365276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Libre Franklin"/>
                <a:ea typeface="Libre Franklin"/>
                <a:cs typeface="Libre Franklin"/>
                <a:sym typeface="Libre Franklin"/>
              </a:rPr>
              <a:t>Deep Packet Inspection (DPI) </a:t>
            </a:r>
            <a:r>
              <a:rPr kumimoji="0" lang="ru-RU" sz="1600" b="1" i="0" u="none" strike="noStrike" kern="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Libre Franklin"/>
                <a:ea typeface="Libre Franklin"/>
                <a:cs typeface="Libre Franklin"/>
                <a:sym typeface="Libre Franklin"/>
              </a:rPr>
              <a:t>с запатентованной</a:t>
            </a:r>
            <a:r>
              <a:rPr kumimoji="0" lang="ru-RU" sz="1600" b="1" i="0" u="none" strike="noStrike" kern="0" cap="none" spc="0" normalizeH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Libre Franklin"/>
                <a:ea typeface="Libre Franklin"/>
                <a:cs typeface="Libre Franklin"/>
                <a:sym typeface="Libre Franklin"/>
              </a:rPr>
              <a:t> системой анализа поведения </a:t>
            </a:r>
            <a:r>
              <a:rPr lang="ru-RU" sz="1600" b="1" kern="0" dirty="0">
                <a:solidFill>
                  <a:srgbClr val="0078D4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для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Libre Franklin"/>
                <a:ea typeface="Libre Franklin"/>
                <a:cs typeface="Libre Franklin"/>
                <a:sym typeface="Libre Franklin"/>
              </a:rPr>
              <a:t>OT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210" name="Google Shape;2210;p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733837" y="4030841"/>
            <a:ext cx="1672618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202234"/>
                </a:solidFill>
                <a:effectLst/>
                <a:uLnTx/>
                <a:uFillTx/>
                <a:latin typeface="Libre Franklin"/>
                <a:ea typeface="Libre Franklin"/>
                <a:cs typeface="Libre Franklin"/>
                <a:sym typeface="Libre Franklin"/>
              </a:rPr>
              <a:t>Пассивный мониторинг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02234"/>
                </a:solidFill>
                <a:effectLst/>
                <a:uLnTx/>
                <a:uFillTx/>
                <a:latin typeface="Libre Franklin"/>
                <a:ea typeface="Libre Franklin"/>
                <a:cs typeface="Libre Franklin"/>
                <a:sym typeface="Libre Franklin"/>
              </a:rPr>
              <a:t> (Network Traffic Analysis </a:t>
            </a: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202234"/>
                </a:solidFill>
                <a:effectLst/>
                <a:uLnTx/>
                <a:uFillTx/>
                <a:latin typeface="Libre Franklin"/>
                <a:ea typeface="Libre Franklin"/>
                <a:cs typeface="Libre Franklin"/>
                <a:sym typeface="Libre Franklin"/>
              </a:rPr>
              <a:t>или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02234"/>
                </a:solidFill>
                <a:effectLst/>
                <a:uLnTx/>
                <a:uFillTx/>
                <a:latin typeface="Libre Franklin"/>
                <a:ea typeface="Libre Franklin"/>
                <a:cs typeface="Libre Franklin"/>
                <a:sym typeface="Libre Franklin"/>
              </a:rPr>
              <a:t> NTA)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9" name="Google Shape;2208;p17">
            <a:extLst>
              <a:ext uri="{FF2B5EF4-FFF2-40B4-BE49-F238E27FC236}">
                <a16:creationId xmlns:a16="http://schemas.microsoft.com/office/drawing/2014/main" id="{1A125BB1-755E-AC44-B32C-661425A58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841126" y="2916730"/>
            <a:ext cx="153397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200" b="0" i="1" u="none" strike="noStrike" kern="0" cap="none" spc="0" normalizeH="0" baseline="0" noProof="0" dirty="0">
                <a:ln>
                  <a:noFill/>
                </a:ln>
                <a:solidFill>
                  <a:srgbClr val="202234"/>
                </a:solidFill>
                <a:effectLst/>
                <a:uLnTx/>
                <a:uFillTx/>
                <a:latin typeface="Libre Franklin"/>
                <a:ea typeface="Libre Franklin"/>
                <a:cs typeface="Libre Franklin"/>
                <a:sym typeface="Libre Franklin"/>
              </a:rPr>
              <a:t>Сенсор – виртуальное или физическое устройство</a:t>
            </a:r>
            <a:endParaRPr kumimoji="0" sz="12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700730-7BBB-BA4E-84C8-B8D76CE15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242660" y="2097552"/>
            <a:ext cx="1874469" cy="677171"/>
            <a:chOff x="3837900" y="2174951"/>
            <a:chExt cx="1874469" cy="677171"/>
          </a:xfrm>
        </p:grpSpPr>
        <p:pic>
          <p:nvPicPr>
            <p:cNvPr id="2204" name="Google Shape;2204;p1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837900" y="2174951"/>
              <a:ext cx="1874469" cy="6771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9C90CC6-BE4B-4D42-8AF3-51AF343183B7}"/>
                </a:ext>
              </a:extLst>
            </p:cNvPr>
            <p:cNvSpPr/>
            <p:nvPr/>
          </p:nvSpPr>
          <p:spPr bwMode="auto">
            <a:xfrm>
              <a:off x="4354988" y="2281913"/>
              <a:ext cx="895276" cy="189062"/>
            </a:xfrm>
            <a:prstGeom prst="rect">
              <a:avLst/>
            </a:prstGeom>
            <a:solidFill>
              <a:srgbClr val="4D738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D54CF0A-17E9-EC4F-8564-0F36AEC26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288962" y="5566242"/>
            <a:ext cx="172279" cy="15902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4298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 0.00023 L 0.0017 -0.4037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20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1" grpId="0"/>
      <p:bldP spid="4" grpId="0"/>
      <p:bldP spid="31" grpId="0"/>
      <p:bldP spid="3" grpId="0" animBg="1"/>
      <p:bldP spid="2208" grpId="0"/>
      <p:bldP spid="2210" grpId="0"/>
      <p:bldP spid="29" grpId="0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2437D1D9-DFE1-4E94-BDC0-E58BE7A35D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4664" y="209437"/>
            <a:ext cx="9144000" cy="1203922"/>
          </a:xfrm>
        </p:spPr>
        <p:txBody>
          <a:bodyPr>
            <a:normAutofit/>
          </a:bodyPr>
          <a:lstStyle/>
          <a:p>
            <a:r>
              <a:rPr lang="ru-RU" dirty="0"/>
              <a:t>Место средств</a:t>
            </a:r>
            <a:r>
              <a:rPr lang="en-US" dirty="0"/>
              <a:t> </a:t>
            </a:r>
            <a:r>
              <a:rPr lang="ru-RU" dirty="0"/>
              <a:t>защиты </a:t>
            </a:r>
            <a:r>
              <a:rPr lang="en-US" dirty="0"/>
              <a:t>IoT</a:t>
            </a:r>
            <a:r>
              <a:rPr lang="ru-RU" dirty="0"/>
              <a:t> в портфолио продуктов безопасности </a:t>
            </a:r>
            <a:r>
              <a:rPr lang="en-US" dirty="0"/>
              <a:t>Microsoft</a:t>
            </a:r>
            <a:endParaRPr lang="ru-RU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5ECC3DC-020F-7541-B7D6-8979446ED28C}"/>
              </a:ext>
            </a:extLst>
          </p:cNvPr>
          <p:cNvGrpSpPr/>
          <p:nvPr/>
        </p:nvGrpSpPr>
        <p:grpSpPr>
          <a:xfrm>
            <a:off x="2328638" y="1352096"/>
            <a:ext cx="7534656" cy="1653407"/>
            <a:chOff x="2328638" y="1352096"/>
            <a:chExt cx="7534656" cy="1653407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6B38264-BEE0-4C0D-853E-C01C36FB3594}"/>
                </a:ext>
              </a:extLst>
            </p:cNvPr>
            <p:cNvCxnSpPr/>
            <p:nvPr/>
          </p:nvCxnSpPr>
          <p:spPr>
            <a:xfrm flipV="1">
              <a:off x="6086104" y="2039483"/>
              <a:ext cx="0" cy="966020"/>
            </a:xfrm>
            <a:prstGeom prst="line">
              <a:avLst/>
            </a:prstGeom>
            <a:ln w="19050">
              <a:solidFill>
                <a:schemeClr val="tx2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 descr="Azure Sentinel SIEM/SOAR">
              <a:extLst>
                <a:ext uri="{FF2B5EF4-FFF2-40B4-BE49-F238E27FC236}">
                  <a16:creationId xmlns:a16="http://schemas.microsoft.com/office/drawing/2014/main" id="{B50AEE35-20C6-4961-9EA1-F525528CEB10}"/>
                </a:ext>
              </a:extLst>
            </p:cNvPr>
            <p:cNvSpPr/>
            <p:nvPr/>
          </p:nvSpPr>
          <p:spPr bwMode="auto">
            <a:xfrm>
              <a:off x="2328638" y="1352096"/>
              <a:ext cx="7534656" cy="68738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>
              <a:outerShdw blurRad="114300" dir="2700000" algn="tl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8D3"/>
                      </a:gs>
                      <a:gs pos="100000">
                        <a:srgbClr val="0078D3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Sentinel SIEM/SOAR</a:t>
              </a:r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B75B72A2-E3BD-4A72-9ECB-C0DE48558AEB}"/>
              </a:ext>
            </a:extLst>
          </p:cNvPr>
          <p:cNvSpPr txBox="1"/>
          <p:nvPr/>
        </p:nvSpPr>
        <p:spPr>
          <a:xfrm>
            <a:off x="6095966" y="352812"/>
            <a:ext cx="65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-50" normalizeH="0" baseline="0" noProof="0">
              <a:ln>
                <a:noFill/>
              </a:ln>
              <a:gradFill>
                <a:gsLst>
                  <a:gs pos="2917">
                    <a:srgbClr val="FFFFFF"/>
                  </a:gs>
                  <a:gs pos="37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ACEEFE8-682E-46B9-8E00-CBEA7F7006B2}"/>
              </a:ext>
            </a:extLst>
          </p:cNvPr>
          <p:cNvSpPr/>
          <p:nvPr/>
        </p:nvSpPr>
        <p:spPr bwMode="auto">
          <a:xfrm>
            <a:off x="5009113" y="2342112"/>
            <a:ext cx="2173775" cy="2173775"/>
          </a:xfrm>
          <a:prstGeom prst="ellipse">
            <a:avLst/>
          </a:prstGeom>
          <a:solidFill>
            <a:schemeClr val="accent1"/>
          </a:solidFill>
          <a:ln w="19050">
            <a:noFill/>
          </a:ln>
          <a:effectLst>
            <a:outerShdw blurRad="114300" dir="2700000" algn="tl" rotWithShape="0">
              <a:prstClr val="black">
                <a:alpha val="3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Defender </a:t>
            </a:r>
            <a:b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for IoT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C4035996-50BA-4506-9239-96AC52B96FE6}"/>
              </a:ext>
            </a:extLst>
          </p:cNvPr>
          <p:cNvCxnSpPr/>
          <p:nvPr/>
        </p:nvCxnSpPr>
        <p:spPr>
          <a:xfrm flipV="1">
            <a:off x="6102653" y="4146433"/>
            <a:ext cx="0" cy="966020"/>
          </a:xfrm>
          <a:prstGeom prst="line">
            <a:avLst/>
          </a:prstGeom>
          <a:ln w="19050">
            <a:solidFill>
              <a:schemeClr val="accent1">
                <a:lumMod val="90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 descr="Azure Defender: SQL, Server VMs, Containers, Apps, Network traffic">
            <a:extLst>
              <a:ext uri="{FF2B5EF4-FFF2-40B4-BE49-F238E27FC236}">
                <a16:creationId xmlns:a16="http://schemas.microsoft.com/office/drawing/2014/main" id="{49A570F5-2221-B14E-AEB1-7A45DCB4203A}"/>
              </a:ext>
            </a:extLst>
          </p:cNvPr>
          <p:cNvGrpSpPr/>
          <p:nvPr/>
        </p:nvGrpSpPr>
        <p:grpSpPr>
          <a:xfrm>
            <a:off x="2601217" y="4893893"/>
            <a:ext cx="7020037" cy="1073783"/>
            <a:chOff x="2601217" y="5193971"/>
            <a:chExt cx="7020037" cy="107378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A58C259-8B7A-4B83-8879-63C31831BD3D}"/>
                </a:ext>
              </a:extLst>
            </p:cNvPr>
            <p:cNvSpPr/>
            <p:nvPr/>
          </p:nvSpPr>
          <p:spPr bwMode="auto">
            <a:xfrm>
              <a:off x="2601217" y="5193971"/>
              <a:ext cx="7020037" cy="107378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114300" dir="2700000" algn="tl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F7155FE-3205-4962-BC96-9DD48700CC42}"/>
                </a:ext>
              </a:extLst>
            </p:cNvPr>
            <p:cNvSpPr/>
            <p:nvPr/>
          </p:nvSpPr>
          <p:spPr bwMode="auto">
            <a:xfrm>
              <a:off x="5455886" y="5320086"/>
              <a:ext cx="1280160" cy="411879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bg1">
                  <a:lumMod val="75000"/>
                </a:schemeClr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094DAD1-6E9A-430C-BBEA-40B8ADE5F111}"/>
                </a:ext>
              </a:extLst>
            </p:cNvPr>
            <p:cNvSpPr/>
            <p:nvPr/>
          </p:nvSpPr>
          <p:spPr bwMode="auto">
            <a:xfrm>
              <a:off x="5887473" y="5412610"/>
              <a:ext cx="689786" cy="22475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Containers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8424731-B37C-4F38-B99D-11A8F34C9FD1}"/>
                </a:ext>
              </a:extLst>
            </p:cNvPr>
            <p:cNvGrpSpPr/>
            <p:nvPr/>
          </p:nvGrpSpPr>
          <p:grpSpPr>
            <a:xfrm>
              <a:off x="5550410" y="5387943"/>
              <a:ext cx="265257" cy="261744"/>
              <a:chOff x="8051303" y="5878037"/>
              <a:chExt cx="596865" cy="523037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25175125-26B4-493D-9453-629A43E48B35}"/>
                  </a:ext>
                </a:extLst>
              </p:cNvPr>
              <p:cNvSpPr/>
              <p:nvPr/>
            </p:nvSpPr>
            <p:spPr>
              <a:xfrm>
                <a:off x="8301788" y="5878037"/>
                <a:ext cx="346380" cy="519572"/>
              </a:xfrm>
              <a:custGeom>
                <a:avLst/>
                <a:gdLst>
                  <a:gd name="connsiteX0" fmla="*/ 458354 w 485031"/>
                  <a:gd name="connsiteY0" fmla="*/ 550510 h 727546"/>
                  <a:gd name="connsiteX1" fmla="*/ 36377 w 485031"/>
                  <a:gd name="connsiteY1" fmla="*/ 715421 h 727546"/>
                  <a:gd name="connsiteX2" fmla="*/ 36377 w 485031"/>
                  <a:gd name="connsiteY2" fmla="*/ 36377 h 727546"/>
                  <a:gd name="connsiteX3" fmla="*/ 458354 w 485031"/>
                  <a:gd name="connsiteY3" fmla="*/ 181887 h 727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031" h="727546">
                    <a:moveTo>
                      <a:pt x="458354" y="550510"/>
                    </a:moveTo>
                    <a:lnTo>
                      <a:pt x="36377" y="715421"/>
                    </a:lnTo>
                    <a:lnTo>
                      <a:pt x="36377" y="36377"/>
                    </a:lnTo>
                    <a:lnTo>
                      <a:pt x="458354" y="181887"/>
                    </a:lnTo>
                    <a:close/>
                  </a:path>
                </a:pathLst>
              </a:custGeom>
              <a:solidFill>
                <a:srgbClr val="D2D2D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49C3196C-42E8-496A-A506-0C4B324519ED}"/>
                  </a:ext>
                </a:extLst>
              </p:cNvPr>
              <p:cNvSpPr/>
              <p:nvPr/>
            </p:nvSpPr>
            <p:spPr>
              <a:xfrm flipH="1">
                <a:off x="8051303" y="5881501"/>
                <a:ext cx="261721" cy="519573"/>
              </a:xfrm>
              <a:custGeom>
                <a:avLst/>
                <a:gdLst>
                  <a:gd name="connsiteX0" fmla="*/ 458354 w 485031"/>
                  <a:gd name="connsiteY0" fmla="*/ 550510 h 727546"/>
                  <a:gd name="connsiteX1" fmla="*/ 36377 w 485031"/>
                  <a:gd name="connsiteY1" fmla="*/ 715421 h 727546"/>
                  <a:gd name="connsiteX2" fmla="*/ 36377 w 485031"/>
                  <a:gd name="connsiteY2" fmla="*/ 36377 h 727546"/>
                  <a:gd name="connsiteX3" fmla="*/ 458354 w 485031"/>
                  <a:gd name="connsiteY3" fmla="*/ 181887 h 727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031" h="727546">
                    <a:moveTo>
                      <a:pt x="458354" y="550510"/>
                    </a:moveTo>
                    <a:lnTo>
                      <a:pt x="36377" y="715421"/>
                    </a:lnTo>
                    <a:lnTo>
                      <a:pt x="36377" y="36377"/>
                    </a:lnTo>
                    <a:lnTo>
                      <a:pt x="458354" y="181887"/>
                    </a:lnTo>
                    <a:close/>
                  </a:path>
                </a:pathLst>
              </a:custGeom>
              <a:solidFill>
                <a:schemeClr val="tx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F55D484-AB81-48DF-B34B-2715FE0DE69F}"/>
                </a:ext>
              </a:extLst>
            </p:cNvPr>
            <p:cNvSpPr/>
            <p:nvPr/>
          </p:nvSpPr>
          <p:spPr bwMode="auto">
            <a:xfrm>
              <a:off x="2710000" y="5315536"/>
              <a:ext cx="1280160" cy="411879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bg1">
                  <a:lumMod val="75000"/>
                </a:schemeClr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5255D9B-E74C-4355-83FF-CCDFF1A238B9}"/>
                </a:ext>
              </a:extLst>
            </p:cNvPr>
            <p:cNvSpPr/>
            <p:nvPr/>
          </p:nvSpPr>
          <p:spPr bwMode="auto">
            <a:xfrm>
              <a:off x="2958778" y="5412610"/>
              <a:ext cx="689786" cy="22475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SQL</a:t>
              </a:r>
            </a:p>
          </p:txBody>
        </p:sp>
        <p:grpSp>
          <p:nvGrpSpPr>
            <p:cNvPr id="36" name="Group 10">
              <a:extLst>
                <a:ext uri="{FF2B5EF4-FFF2-40B4-BE49-F238E27FC236}">
                  <a16:creationId xmlns:a16="http://schemas.microsoft.com/office/drawing/2014/main" id="{073FCF0F-5603-467B-A8AC-7A4B36DD1BA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833907" y="5408327"/>
              <a:ext cx="214313" cy="228600"/>
              <a:chOff x="4209" y="2118"/>
              <a:chExt cx="135" cy="144"/>
            </a:xfrm>
            <a:solidFill>
              <a:schemeClr val="tx2"/>
            </a:solidFill>
          </p:grpSpPr>
          <p:sp>
            <p:nvSpPr>
              <p:cNvPr id="44" name="Freeform 11">
                <a:extLst>
                  <a:ext uri="{FF2B5EF4-FFF2-40B4-BE49-F238E27FC236}">
                    <a16:creationId xmlns:a16="http://schemas.microsoft.com/office/drawing/2014/main" id="{7EEAD8B3-86A6-4F67-AB24-3CFF2B71FE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9" y="2225"/>
                <a:ext cx="135" cy="37"/>
              </a:xfrm>
              <a:custGeom>
                <a:avLst/>
                <a:gdLst>
                  <a:gd name="T0" fmla="*/ 252 w 332"/>
                  <a:gd name="T1" fmla="*/ 25 h 92"/>
                  <a:gd name="T2" fmla="*/ 252 w 332"/>
                  <a:gd name="T3" fmla="*/ 25 h 92"/>
                  <a:gd name="T4" fmla="*/ 207 w 332"/>
                  <a:gd name="T5" fmla="*/ 30 h 92"/>
                  <a:gd name="T6" fmla="*/ 166 w 332"/>
                  <a:gd name="T7" fmla="*/ 31 h 92"/>
                  <a:gd name="T8" fmla="*/ 124 w 332"/>
                  <a:gd name="T9" fmla="*/ 30 h 92"/>
                  <a:gd name="T10" fmla="*/ 80 w 332"/>
                  <a:gd name="T11" fmla="*/ 25 h 92"/>
                  <a:gd name="T12" fmla="*/ 37 w 332"/>
                  <a:gd name="T13" fmla="*/ 15 h 92"/>
                  <a:gd name="T14" fmla="*/ 0 w 332"/>
                  <a:gd name="T15" fmla="*/ 0 h 92"/>
                  <a:gd name="T16" fmla="*/ 0 w 332"/>
                  <a:gd name="T17" fmla="*/ 46 h 92"/>
                  <a:gd name="T18" fmla="*/ 5 w 332"/>
                  <a:gd name="T19" fmla="*/ 56 h 92"/>
                  <a:gd name="T20" fmla="*/ 17 w 332"/>
                  <a:gd name="T21" fmla="*/ 64 h 92"/>
                  <a:gd name="T22" fmla="*/ 31 w 332"/>
                  <a:gd name="T23" fmla="*/ 71 h 92"/>
                  <a:gd name="T24" fmla="*/ 42 w 332"/>
                  <a:gd name="T25" fmla="*/ 75 h 92"/>
                  <a:gd name="T26" fmla="*/ 71 w 332"/>
                  <a:gd name="T27" fmla="*/ 83 h 92"/>
                  <a:gd name="T28" fmla="*/ 103 w 332"/>
                  <a:gd name="T29" fmla="*/ 88 h 92"/>
                  <a:gd name="T30" fmla="*/ 135 w 332"/>
                  <a:gd name="T31" fmla="*/ 91 h 92"/>
                  <a:gd name="T32" fmla="*/ 166 w 332"/>
                  <a:gd name="T33" fmla="*/ 92 h 92"/>
                  <a:gd name="T34" fmla="*/ 196 w 332"/>
                  <a:gd name="T35" fmla="*/ 91 h 92"/>
                  <a:gd name="T36" fmla="*/ 229 w 332"/>
                  <a:gd name="T37" fmla="*/ 88 h 92"/>
                  <a:gd name="T38" fmla="*/ 260 w 332"/>
                  <a:gd name="T39" fmla="*/ 83 h 92"/>
                  <a:gd name="T40" fmla="*/ 289 w 332"/>
                  <a:gd name="T41" fmla="*/ 75 h 92"/>
                  <a:gd name="T42" fmla="*/ 301 w 332"/>
                  <a:gd name="T43" fmla="*/ 71 h 92"/>
                  <a:gd name="T44" fmla="*/ 315 w 332"/>
                  <a:gd name="T45" fmla="*/ 64 h 92"/>
                  <a:gd name="T46" fmla="*/ 327 w 332"/>
                  <a:gd name="T47" fmla="*/ 56 h 92"/>
                  <a:gd name="T48" fmla="*/ 332 w 332"/>
                  <a:gd name="T49" fmla="*/ 46 h 92"/>
                  <a:gd name="T50" fmla="*/ 332 w 332"/>
                  <a:gd name="T51" fmla="*/ 0 h 92"/>
                  <a:gd name="T52" fmla="*/ 294 w 332"/>
                  <a:gd name="T53" fmla="*/ 15 h 92"/>
                  <a:gd name="T54" fmla="*/ 252 w 332"/>
                  <a:gd name="T55" fmla="*/ 25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32" h="92">
                    <a:moveTo>
                      <a:pt x="252" y="25"/>
                    </a:moveTo>
                    <a:lnTo>
                      <a:pt x="252" y="25"/>
                    </a:lnTo>
                    <a:cubicBezTo>
                      <a:pt x="237" y="27"/>
                      <a:pt x="222" y="29"/>
                      <a:pt x="207" y="30"/>
                    </a:cubicBezTo>
                    <a:cubicBezTo>
                      <a:pt x="192" y="31"/>
                      <a:pt x="179" y="31"/>
                      <a:pt x="166" y="31"/>
                    </a:cubicBezTo>
                    <a:cubicBezTo>
                      <a:pt x="153" y="31"/>
                      <a:pt x="139" y="31"/>
                      <a:pt x="124" y="30"/>
                    </a:cubicBezTo>
                    <a:cubicBezTo>
                      <a:pt x="110" y="29"/>
                      <a:pt x="95" y="27"/>
                      <a:pt x="80" y="25"/>
                    </a:cubicBezTo>
                    <a:cubicBezTo>
                      <a:pt x="65" y="22"/>
                      <a:pt x="51" y="19"/>
                      <a:pt x="37" y="15"/>
                    </a:cubicBezTo>
                    <a:cubicBezTo>
                      <a:pt x="23" y="11"/>
                      <a:pt x="11" y="6"/>
                      <a:pt x="0" y="0"/>
                    </a:cubicBezTo>
                    <a:lnTo>
                      <a:pt x="0" y="46"/>
                    </a:lnTo>
                    <a:cubicBezTo>
                      <a:pt x="0" y="50"/>
                      <a:pt x="2" y="53"/>
                      <a:pt x="5" y="56"/>
                    </a:cubicBezTo>
                    <a:cubicBezTo>
                      <a:pt x="8" y="59"/>
                      <a:pt x="12" y="62"/>
                      <a:pt x="17" y="64"/>
                    </a:cubicBezTo>
                    <a:cubicBezTo>
                      <a:pt x="21" y="67"/>
                      <a:pt x="26" y="69"/>
                      <a:pt x="31" y="71"/>
                    </a:cubicBezTo>
                    <a:cubicBezTo>
                      <a:pt x="36" y="73"/>
                      <a:pt x="40" y="74"/>
                      <a:pt x="42" y="75"/>
                    </a:cubicBezTo>
                    <a:cubicBezTo>
                      <a:pt x="51" y="79"/>
                      <a:pt x="61" y="81"/>
                      <a:pt x="71" y="83"/>
                    </a:cubicBezTo>
                    <a:cubicBezTo>
                      <a:pt x="82" y="85"/>
                      <a:pt x="92" y="87"/>
                      <a:pt x="103" y="88"/>
                    </a:cubicBezTo>
                    <a:cubicBezTo>
                      <a:pt x="114" y="90"/>
                      <a:pt x="125" y="91"/>
                      <a:pt x="135" y="91"/>
                    </a:cubicBezTo>
                    <a:cubicBezTo>
                      <a:pt x="146" y="92"/>
                      <a:pt x="156" y="92"/>
                      <a:pt x="166" y="92"/>
                    </a:cubicBezTo>
                    <a:cubicBezTo>
                      <a:pt x="176" y="92"/>
                      <a:pt x="186" y="92"/>
                      <a:pt x="196" y="91"/>
                    </a:cubicBezTo>
                    <a:cubicBezTo>
                      <a:pt x="207" y="91"/>
                      <a:pt x="218" y="90"/>
                      <a:pt x="229" y="88"/>
                    </a:cubicBezTo>
                    <a:cubicBezTo>
                      <a:pt x="239" y="87"/>
                      <a:pt x="250" y="85"/>
                      <a:pt x="260" y="83"/>
                    </a:cubicBezTo>
                    <a:cubicBezTo>
                      <a:pt x="271" y="81"/>
                      <a:pt x="280" y="79"/>
                      <a:pt x="289" y="75"/>
                    </a:cubicBezTo>
                    <a:cubicBezTo>
                      <a:pt x="292" y="74"/>
                      <a:pt x="296" y="73"/>
                      <a:pt x="301" y="71"/>
                    </a:cubicBezTo>
                    <a:cubicBezTo>
                      <a:pt x="306" y="69"/>
                      <a:pt x="310" y="67"/>
                      <a:pt x="315" y="64"/>
                    </a:cubicBezTo>
                    <a:cubicBezTo>
                      <a:pt x="319" y="62"/>
                      <a:pt x="323" y="59"/>
                      <a:pt x="327" y="56"/>
                    </a:cubicBezTo>
                    <a:cubicBezTo>
                      <a:pt x="330" y="53"/>
                      <a:pt x="332" y="50"/>
                      <a:pt x="332" y="46"/>
                    </a:cubicBezTo>
                    <a:lnTo>
                      <a:pt x="332" y="0"/>
                    </a:lnTo>
                    <a:cubicBezTo>
                      <a:pt x="321" y="6"/>
                      <a:pt x="308" y="11"/>
                      <a:pt x="294" y="15"/>
                    </a:cubicBezTo>
                    <a:cubicBezTo>
                      <a:pt x="281" y="19"/>
                      <a:pt x="266" y="22"/>
                      <a:pt x="252" y="25"/>
                    </a:cubicBezTo>
                    <a:close/>
                  </a:path>
                </a:pathLst>
              </a:custGeom>
              <a:solidFill>
                <a:srgbClr val="D2D2D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" name="Freeform 12">
                <a:extLst>
                  <a:ext uri="{FF2B5EF4-FFF2-40B4-BE49-F238E27FC236}">
                    <a16:creationId xmlns:a16="http://schemas.microsoft.com/office/drawing/2014/main" id="{EAA7ED65-707C-4C86-91F8-9E4A1223E5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9" y="2154"/>
                <a:ext cx="134" cy="36"/>
              </a:xfrm>
              <a:custGeom>
                <a:avLst/>
                <a:gdLst>
                  <a:gd name="T0" fmla="*/ 252 w 332"/>
                  <a:gd name="T1" fmla="*/ 25 h 92"/>
                  <a:gd name="T2" fmla="*/ 252 w 332"/>
                  <a:gd name="T3" fmla="*/ 25 h 92"/>
                  <a:gd name="T4" fmla="*/ 207 w 332"/>
                  <a:gd name="T5" fmla="*/ 30 h 92"/>
                  <a:gd name="T6" fmla="*/ 166 w 332"/>
                  <a:gd name="T7" fmla="*/ 31 h 92"/>
                  <a:gd name="T8" fmla="*/ 124 w 332"/>
                  <a:gd name="T9" fmla="*/ 30 h 92"/>
                  <a:gd name="T10" fmla="*/ 80 w 332"/>
                  <a:gd name="T11" fmla="*/ 25 h 92"/>
                  <a:gd name="T12" fmla="*/ 37 w 332"/>
                  <a:gd name="T13" fmla="*/ 15 h 92"/>
                  <a:gd name="T14" fmla="*/ 0 w 332"/>
                  <a:gd name="T15" fmla="*/ 0 h 92"/>
                  <a:gd name="T16" fmla="*/ 0 w 332"/>
                  <a:gd name="T17" fmla="*/ 46 h 92"/>
                  <a:gd name="T18" fmla="*/ 5 w 332"/>
                  <a:gd name="T19" fmla="*/ 56 h 92"/>
                  <a:gd name="T20" fmla="*/ 17 w 332"/>
                  <a:gd name="T21" fmla="*/ 64 h 92"/>
                  <a:gd name="T22" fmla="*/ 31 w 332"/>
                  <a:gd name="T23" fmla="*/ 71 h 92"/>
                  <a:gd name="T24" fmla="*/ 42 w 332"/>
                  <a:gd name="T25" fmla="*/ 75 h 92"/>
                  <a:gd name="T26" fmla="*/ 72 w 332"/>
                  <a:gd name="T27" fmla="*/ 83 h 92"/>
                  <a:gd name="T28" fmla="*/ 103 w 332"/>
                  <a:gd name="T29" fmla="*/ 88 h 92"/>
                  <a:gd name="T30" fmla="*/ 135 w 332"/>
                  <a:gd name="T31" fmla="*/ 91 h 92"/>
                  <a:gd name="T32" fmla="*/ 166 w 332"/>
                  <a:gd name="T33" fmla="*/ 92 h 92"/>
                  <a:gd name="T34" fmla="*/ 197 w 332"/>
                  <a:gd name="T35" fmla="*/ 91 h 92"/>
                  <a:gd name="T36" fmla="*/ 228 w 332"/>
                  <a:gd name="T37" fmla="*/ 88 h 92"/>
                  <a:gd name="T38" fmla="*/ 260 w 332"/>
                  <a:gd name="T39" fmla="*/ 83 h 92"/>
                  <a:gd name="T40" fmla="*/ 289 w 332"/>
                  <a:gd name="T41" fmla="*/ 75 h 92"/>
                  <a:gd name="T42" fmla="*/ 301 w 332"/>
                  <a:gd name="T43" fmla="*/ 71 h 92"/>
                  <a:gd name="T44" fmla="*/ 315 w 332"/>
                  <a:gd name="T45" fmla="*/ 64 h 92"/>
                  <a:gd name="T46" fmla="*/ 327 w 332"/>
                  <a:gd name="T47" fmla="*/ 56 h 92"/>
                  <a:gd name="T48" fmla="*/ 332 w 332"/>
                  <a:gd name="T49" fmla="*/ 46 h 92"/>
                  <a:gd name="T50" fmla="*/ 332 w 332"/>
                  <a:gd name="T51" fmla="*/ 0 h 92"/>
                  <a:gd name="T52" fmla="*/ 295 w 332"/>
                  <a:gd name="T53" fmla="*/ 15 h 92"/>
                  <a:gd name="T54" fmla="*/ 252 w 332"/>
                  <a:gd name="T55" fmla="*/ 25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32" h="92">
                    <a:moveTo>
                      <a:pt x="252" y="25"/>
                    </a:moveTo>
                    <a:lnTo>
                      <a:pt x="252" y="25"/>
                    </a:lnTo>
                    <a:cubicBezTo>
                      <a:pt x="237" y="27"/>
                      <a:pt x="222" y="29"/>
                      <a:pt x="207" y="30"/>
                    </a:cubicBezTo>
                    <a:cubicBezTo>
                      <a:pt x="193" y="31"/>
                      <a:pt x="179" y="31"/>
                      <a:pt x="166" y="31"/>
                    </a:cubicBezTo>
                    <a:cubicBezTo>
                      <a:pt x="153" y="31"/>
                      <a:pt x="139" y="31"/>
                      <a:pt x="124" y="30"/>
                    </a:cubicBezTo>
                    <a:cubicBezTo>
                      <a:pt x="110" y="29"/>
                      <a:pt x="95" y="27"/>
                      <a:pt x="80" y="25"/>
                    </a:cubicBezTo>
                    <a:cubicBezTo>
                      <a:pt x="65" y="22"/>
                      <a:pt x="51" y="19"/>
                      <a:pt x="37" y="15"/>
                    </a:cubicBezTo>
                    <a:cubicBezTo>
                      <a:pt x="23" y="11"/>
                      <a:pt x="11" y="6"/>
                      <a:pt x="0" y="0"/>
                    </a:cubicBezTo>
                    <a:lnTo>
                      <a:pt x="0" y="46"/>
                    </a:lnTo>
                    <a:cubicBezTo>
                      <a:pt x="0" y="50"/>
                      <a:pt x="2" y="53"/>
                      <a:pt x="5" y="56"/>
                    </a:cubicBezTo>
                    <a:cubicBezTo>
                      <a:pt x="8" y="59"/>
                      <a:pt x="12" y="62"/>
                      <a:pt x="17" y="64"/>
                    </a:cubicBezTo>
                    <a:cubicBezTo>
                      <a:pt x="21" y="67"/>
                      <a:pt x="26" y="69"/>
                      <a:pt x="31" y="71"/>
                    </a:cubicBezTo>
                    <a:cubicBezTo>
                      <a:pt x="36" y="73"/>
                      <a:pt x="40" y="75"/>
                      <a:pt x="42" y="75"/>
                    </a:cubicBezTo>
                    <a:cubicBezTo>
                      <a:pt x="52" y="79"/>
                      <a:pt x="61" y="81"/>
                      <a:pt x="72" y="83"/>
                    </a:cubicBezTo>
                    <a:cubicBezTo>
                      <a:pt x="82" y="85"/>
                      <a:pt x="93" y="87"/>
                      <a:pt x="103" y="88"/>
                    </a:cubicBezTo>
                    <a:cubicBezTo>
                      <a:pt x="114" y="90"/>
                      <a:pt x="125" y="91"/>
                      <a:pt x="135" y="91"/>
                    </a:cubicBezTo>
                    <a:cubicBezTo>
                      <a:pt x="146" y="92"/>
                      <a:pt x="156" y="92"/>
                      <a:pt x="166" y="92"/>
                    </a:cubicBezTo>
                    <a:cubicBezTo>
                      <a:pt x="176" y="92"/>
                      <a:pt x="186" y="92"/>
                      <a:pt x="197" y="91"/>
                    </a:cubicBezTo>
                    <a:cubicBezTo>
                      <a:pt x="207" y="91"/>
                      <a:pt x="218" y="90"/>
                      <a:pt x="228" y="88"/>
                    </a:cubicBezTo>
                    <a:cubicBezTo>
                      <a:pt x="239" y="87"/>
                      <a:pt x="250" y="85"/>
                      <a:pt x="260" y="83"/>
                    </a:cubicBezTo>
                    <a:cubicBezTo>
                      <a:pt x="270" y="81"/>
                      <a:pt x="280" y="79"/>
                      <a:pt x="289" y="75"/>
                    </a:cubicBezTo>
                    <a:cubicBezTo>
                      <a:pt x="292" y="75"/>
                      <a:pt x="296" y="73"/>
                      <a:pt x="301" y="71"/>
                    </a:cubicBezTo>
                    <a:cubicBezTo>
                      <a:pt x="306" y="69"/>
                      <a:pt x="310" y="67"/>
                      <a:pt x="315" y="64"/>
                    </a:cubicBezTo>
                    <a:cubicBezTo>
                      <a:pt x="319" y="62"/>
                      <a:pt x="323" y="59"/>
                      <a:pt x="327" y="56"/>
                    </a:cubicBezTo>
                    <a:cubicBezTo>
                      <a:pt x="330" y="53"/>
                      <a:pt x="332" y="50"/>
                      <a:pt x="332" y="46"/>
                    </a:cubicBezTo>
                    <a:lnTo>
                      <a:pt x="332" y="0"/>
                    </a:lnTo>
                    <a:cubicBezTo>
                      <a:pt x="321" y="6"/>
                      <a:pt x="308" y="11"/>
                      <a:pt x="295" y="15"/>
                    </a:cubicBezTo>
                    <a:cubicBezTo>
                      <a:pt x="281" y="19"/>
                      <a:pt x="267" y="22"/>
                      <a:pt x="252" y="25"/>
                    </a:cubicBezTo>
                    <a:close/>
                  </a:path>
                </a:pathLst>
              </a:custGeom>
              <a:solidFill>
                <a:srgbClr val="D2D2D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8" name="Freeform 13">
                <a:extLst>
                  <a:ext uri="{FF2B5EF4-FFF2-40B4-BE49-F238E27FC236}">
                    <a16:creationId xmlns:a16="http://schemas.microsoft.com/office/drawing/2014/main" id="{3E0CE8CF-B60E-41E9-87A1-676135329D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9" y="2118"/>
                <a:ext cx="134" cy="36"/>
              </a:xfrm>
              <a:custGeom>
                <a:avLst/>
                <a:gdLst>
                  <a:gd name="T0" fmla="*/ 315 w 332"/>
                  <a:gd name="T1" fmla="*/ 28 h 92"/>
                  <a:gd name="T2" fmla="*/ 315 w 332"/>
                  <a:gd name="T3" fmla="*/ 28 h 92"/>
                  <a:gd name="T4" fmla="*/ 301 w 332"/>
                  <a:gd name="T5" fmla="*/ 21 h 92"/>
                  <a:gd name="T6" fmla="*/ 289 w 332"/>
                  <a:gd name="T7" fmla="*/ 17 h 92"/>
                  <a:gd name="T8" fmla="*/ 260 w 332"/>
                  <a:gd name="T9" fmla="*/ 9 h 92"/>
                  <a:gd name="T10" fmla="*/ 228 w 332"/>
                  <a:gd name="T11" fmla="*/ 4 h 92"/>
                  <a:gd name="T12" fmla="*/ 196 w 332"/>
                  <a:gd name="T13" fmla="*/ 1 h 92"/>
                  <a:gd name="T14" fmla="*/ 166 w 332"/>
                  <a:gd name="T15" fmla="*/ 0 h 92"/>
                  <a:gd name="T16" fmla="*/ 135 w 332"/>
                  <a:gd name="T17" fmla="*/ 1 h 92"/>
                  <a:gd name="T18" fmla="*/ 103 w 332"/>
                  <a:gd name="T19" fmla="*/ 4 h 92"/>
                  <a:gd name="T20" fmla="*/ 72 w 332"/>
                  <a:gd name="T21" fmla="*/ 9 h 92"/>
                  <a:gd name="T22" fmla="*/ 42 w 332"/>
                  <a:gd name="T23" fmla="*/ 17 h 92"/>
                  <a:gd name="T24" fmla="*/ 31 w 332"/>
                  <a:gd name="T25" fmla="*/ 21 h 92"/>
                  <a:gd name="T26" fmla="*/ 17 w 332"/>
                  <a:gd name="T27" fmla="*/ 28 h 92"/>
                  <a:gd name="T28" fmla="*/ 5 w 332"/>
                  <a:gd name="T29" fmla="*/ 37 h 92"/>
                  <a:gd name="T30" fmla="*/ 0 w 332"/>
                  <a:gd name="T31" fmla="*/ 46 h 92"/>
                  <a:gd name="T32" fmla="*/ 1 w 332"/>
                  <a:gd name="T33" fmla="*/ 50 h 92"/>
                  <a:gd name="T34" fmla="*/ 3 w 332"/>
                  <a:gd name="T35" fmla="*/ 53 h 92"/>
                  <a:gd name="T36" fmla="*/ 21 w 332"/>
                  <a:gd name="T37" fmla="*/ 66 h 92"/>
                  <a:gd name="T38" fmla="*/ 46 w 332"/>
                  <a:gd name="T39" fmla="*/ 76 h 92"/>
                  <a:gd name="T40" fmla="*/ 77 w 332"/>
                  <a:gd name="T41" fmla="*/ 84 h 92"/>
                  <a:gd name="T42" fmla="*/ 109 w 332"/>
                  <a:gd name="T43" fmla="*/ 88 h 92"/>
                  <a:gd name="T44" fmla="*/ 140 w 332"/>
                  <a:gd name="T45" fmla="*/ 91 h 92"/>
                  <a:gd name="T46" fmla="*/ 166 w 332"/>
                  <a:gd name="T47" fmla="*/ 92 h 92"/>
                  <a:gd name="T48" fmla="*/ 192 w 332"/>
                  <a:gd name="T49" fmla="*/ 91 h 92"/>
                  <a:gd name="T50" fmla="*/ 223 w 332"/>
                  <a:gd name="T51" fmla="*/ 88 h 92"/>
                  <a:gd name="T52" fmla="*/ 255 w 332"/>
                  <a:gd name="T53" fmla="*/ 84 h 92"/>
                  <a:gd name="T54" fmla="*/ 285 w 332"/>
                  <a:gd name="T55" fmla="*/ 76 h 92"/>
                  <a:gd name="T56" fmla="*/ 311 w 332"/>
                  <a:gd name="T57" fmla="*/ 66 h 92"/>
                  <a:gd name="T58" fmla="*/ 328 w 332"/>
                  <a:gd name="T59" fmla="*/ 53 h 92"/>
                  <a:gd name="T60" fmla="*/ 331 w 332"/>
                  <a:gd name="T61" fmla="*/ 50 h 92"/>
                  <a:gd name="T62" fmla="*/ 332 w 332"/>
                  <a:gd name="T63" fmla="*/ 46 h 92"/>
                  <a:gd name="T64" fmla="*/ 327 w 332"/>
                  <a:gd name="T65" fmla="*/ 37 h 92"/>
                  <a:gd name="T66" fmla="*/ 315 w 332"/>
                  <a:gd name="T67" fmla="*/ 2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32" h="92">
                    <a:moveTo>
                      <a:pt x="315" y="28"/>
                    </a:moveTo>
                    <a:lnTo>
                      <a:pt x="315" y="28"/>
                    </a:lnTo>
                    <a:cubicBezTo>
                      <a:pt x="310" y="26"/>
                      <a:pt x="306" y="23"/>
                      <a:pt x="301" y="21"/>
                    </a:cubicBezTo>
                    <a:cubicBezTo>
                      <a:pt x="296" y="19"/>
                      <a:pt x="292" y="18"/>
                      <a:pt x="289" y="17"/>
                    </a:cubicBezTo>
                    <a:cubicBezTo>
                      <a:pt x="280" y="14"/>
                      <a:pt x="270" y="11"/>
                      <a:pt x="260" y="9"/>
                    </a:cubicBezTo>
                    <a:cubicBezTo>
                      <a:pt x="250" y="7"/>
                      <a:pt x="239" y="5"/>
                      <a:pt x="228" y="4"/>
                    </a:cubicBezTo>
                    <a:cubicBezTo>
                      <a:pt x="218" y="3"/>
                      <a:pt x="207" y="2"/>
                      <a:pt x="196" y="1"/>
                    </a:cubicBezTo>
                    <a:cubicBezTo>
                      <a:pt x="186" y="1"/>
                      <a:pt x="176" y="0"/>
                      <a:pt x="166" y="0"/>
                    </a:cubicBezTo>
                    <a:cubicBezTo>
                      <a:pt x="156" y="0"/>
                      <a:pt x="146" y="1"/>
                      <a:pt x="135" y="1"/>
                    </a:cubicBezTo>
                    <a:cubicBezTo>
                      <a:pt x="125" y="2"/>
                      <a:pt x="114" y="3"/>
                      <a:pt x="103" y="4"/>
                    </a:cubicBezTo>
                    <a:cubicBezTo>
                      <a:pt x="93" y="5"/>
                      <a:pt x="82" y="7"/>
                      <a:pt x="72" y="9"/>
                    </a:cubicBezTo>
                    <a:cubicBezTo>
                      <a:pt x="61" y="11"/>
                      <a:pt x="52" y="14"/>
                      <a:pt x="42" y="17"/>
                    </a:cubicBezTo>
                    <a:cubicBezTo>
                      <a:pt x="40" y="18"/>
                      <a:pt x="36" y="19"/>
                      <a:pt x="31" y="21"/>
                    </a:cubicBezTo>
                    <a:cubicBezTo>
                      <a:pt x="26" y="23"/>
                      <a:pt x="21" y="26"/>
                      <a:pt x="17" y="28"/>
                    </a:cubicBezTo>
                    <a:cubicBezTo>
                      <a:pt x="12" y="31"/>
                      <a:pt x="8" y="34"/>
                      <a:pt x="5" y="37"/>
                    </a:cubicBezTo>
                    <a:cubicBezTo>
                      <a:pt x="2" y="40"/>
                      <a:pt x="0" y="43"/>
                      <a:pt x="0" y="46"/>
                    </a:cubicBezTo>
                    <a:cubicBezTo>
                      <a:pt x="0" y="47"/>
                      <a:pt x="0" y="48"/>
                      <a:pt x="1" y="50"/>
                    </a:cubicBezTo>
                    <a:cubicBezTo>
                      <a:pt x="2" y="51"/>
                      <a:pt x="2" y="52"/>
                      <a:pt x="3" y="53"/>
                    </a:cubicBezTo>
                    <a:cubicBezTo>
                      <a:pt x="7" y="58"/>
                      <a:pt x="13" y="62"/>
                      <a:pt x="21" y="66"/>
                    </a:cubicBezTo>
                    <a:cubicBezTo>
                      <a:pt x="28" y="70"/>
                      <a:pt x="37" y="73"/>
                      <a:pt x="46" y="76"/>
                    </a:cubicBezTo>
                    <a:cubicBezTo>
                      <a:pt x="56" y="79"/>
                      <a:pt x="66" y="82"/>
                      <a:pt x="77" y="84"/>
                    </a:cubicBezTo>
                    <a:cubicBezTo>
                      <a:pt x="87" y="86"/>
                      <a:pt x="98" y="87"/>
                      <a:pt x="109" y="88"/>
                    </a:cubicBezTo>
                    <a:cubicBezTo>
                      <a:pt x="120" y="89"/>
                      <a:pt x="130" y="90"/>
                      <a:pt x="140" y="91"/>
                    </a:cubicBezTo>
                    <a:cubicBezTo>
                      <a:pt x="149" y="91"/>
                      <a:pt x="158" y="92"/>
                      <a:pt x="166" y="92"/>
                    </a:cubicBezTo>
                    <a:cubicBezTo>
                      <a:pt x="173" y="92"/>
                      <a:pt x="182" y="91"/>
                      <a:pt x="192" y="91"/>
                    </a:cubicBezTo>
                    <a:cubicBezTo>
                      <a:pt x="202" y="90"/>
                      <a:pt x="212" y="89"/>
                      <a:pt x="223" y="88"/>
                    </a:cubicBezTo>
                    <a:cubicBezTo>
                      <a:pt x="234" y="87"/>
                      <a:pt x="244" y="86"/>
                      <a:pt x="255" y="84"/>
                    </a:cubicBezTo>
                    <a:cubicBezTo>
                      <a:pt x="266" y="82"/>
                      <a:pt x="276" y="79"/>
                      <a:pt x="285" y="76"/>
                    </a:cubicBezTo>
                    <a:cubicBezTo>
                      <a:pt x="295" y="73"/>
                      <a:pt x="303" y="70"/>
                      <a:pt x="311" y="66"/>
                    </a:cubicBezTo>
                    <a:cubicBezTo>
                      <a:pt x="319" y="62"/>
                      <a:pt x="324" y="58"/>
                      <a:pt x="328" y="53"/>
                    </a:cubicBezTo>
                    <a:cubicBezTo>
                      <a:pt x="329" y="52"/>
                      <a:pt x="330" y="51"/>
                      <a:pt x="331" y="50"/>
                    </a:cubicBezTo>
                    <a:cubicBezTo>
                      <a:pt x="331" y="48"/>
                      <a:pt x="332" y="47"/>
                      <a:pt x="332" y="46"/>
                    </a:cubicBezTo>
                    <a:cubicBezTo>
                      <a:pt x="332" y="43"/>
                      <a:pt x="330" y="40"/>
                      <a:pt x="327" y="37"/>
                    </a:cubicBezTo>
                    <a:cubicBezTo>
                      <a:pt x="323" y="34"/>
                      <a:pt x="319" y="31"/>
                      <a:pt x="315" y="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" name="Freeform 14">
                <a:extLst>
                  <a:ext uri="{FF2B5EF4-FFF2-40B4-BE49-F238E27FC236}">
                    <a16:creationId xmlns:a16="http://schemas.microsoft.com/office/drawing/2014/main" id="{37F15858-7594-4A33-BCF7-3ED0EE0504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9" y="2190"/>
                <a:ext cx="134" cy="36"/>
              </a:xfrm>
              <a:custGeom>
                <a:avLst/>
                <a:gdLst>
                  <a:gd name="T0" fmla="*/ 252 w 332"/>
                  <a:gd name="T1" fmla="*/ 24 h 92"/>
                  <a:gd name="T2" fmla="*/ 252 w 332"/>
                  <a:gd name="T3" fmla="*/ 24 h 92"/>
                  <a:gd name="T4" fmla="*/ 207 w 332"/>
                  <a:gd name="T5" fmla="*/ 29 h 92"/>
                  <a:gd name="T6" fmla="*/ 166 w 332"/>
                  <a:gd name="T7" fmla="*/ 31 h 92"/>
                  <a:gd name="T8" fmla="*/ 124 w 332"/>
                  <a:gd name="T9" fmla="*/ 29 h 92"/>
                  <a:gd name="T10" fmla="*/ 80 w 332"/>
                  <a:gd name="T11" fmla="*/ 24 h 92"/>
                  <a:gd name="T12" fmla="*/ 37 w 332"/>
                  <a:gd name="T13" fmla="*/ 15 h 92"/>
                  <a:gd name="T14" fmla="*/ 0 w 332"/>
                  <a:gd name="T15" fmla="*/ 0 h 92"/>
                  <a:gd name="T16" fmla="*/ 0 w 332"/>
                  <a:gd name="T17" fmla="*/ 46 h 92"/>
                  <a:gd name="T18" fmla="*/ 5 w 332"/>
                  <a:gd name="T19" fmla="*/ 55 h 92"/>
                  <a:gd name="T20" fmla="*/ 17 w 332"/>
                  <a:gd name="T21" fmla="*/ 64 h 92"/>
                  <a:gd name="T22" fmla="*/ 31 w 332"/>
                  <a:gd name="T23" fmla="*/ 71 h 92"/>
                  <a:gd name="T24" fmla="*/ 42 w 332"/>
                  <a:gd name="T25" fmla="*/ 75 h 92"/>
                  <a:gd name="T26" fmla="*/ 71 w 332"/>
                  <a:gd name="T27" fmla="*/ 83 h 92"/>
                  <a:gd name="T28" fmla="*/ 103 w 332"/>
                  <a:gd name="T29" fmla="*/ 88 h 92"/>
                  <a:gd name="T30" fmla="*/ 135 w 332"/>
                  <a:gd name="T31" fmla="*/ 91 h 92"/>
                  <a:gd name="T32" fmla="*/ 166 w 332"/>
                  <a:gd name="T33" fmla="*/ 92 h 92"/>
                  <a:gd name="T34" fmla="*/ 196 w 332"/>
                  <a:gd name="T35" fmla="*/ 91 h 92"/>
                  <a:gd name="T36" fmla="*/ 229 w 332"/>
                  <a:gd name="T37" fmla="*/ 88 h 92"/>
                  <a:gd name="T38" fmla="*/ 260 w 332"/>
                  <a:gd name="T39" fmla="*/ 83 h 92"/>
                  <a:gd name="T40" fmla="*/ 289 w 332"/>
                  <a:gd name="T41" fmla="*/ 75 h 92"/>
                  <a:gd name="T42" fmla="*/ 301 w 332"/>
                  <a:gd name="T43" fmla="*/ 71 h 92"/>
                  <a:gd name="T44" fmla="*/ 315 w 332"/>
                  <a:gd name="T45" fmla="*/ 64 h 92"/>
                  <a:gd name="T46" fmla="*/ 327 w 332"/>
                  <a:gd name="T47" fmla="*/ 55 h 92"/>
                  <a:gd name="T48" fmla="*/ 332 w 332"/>
                  <a:gd name="T49" fmla="*/ 46 h 92"/>
                  <a:gd name="T50" fmla="*/ 332 w 332"/>
                  <a:gd name="T51" fmla="*/ 0 h 92"/>
                  <a:gd name="T52" fmla="*/ 294 w 332"/>
                  <a:gd name="T53" fmla="*/ 15 h 92"/>
                  <a:gd name="T54" fmla="*/ 252 w 332"/>
                  <a:gd name="T55" fmla="*/ 2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32" h="92">
                    <a:moveTo>
                      <a:pt x="252" y="24"/>
                    </a:moveTo>
                    <a:lnTo>
                      <a:pt x="252" y="24"/>
                    </a:lnTo>
                    <a:cubicBezTo>
                      <a:pt x="237" y="27"/>
                      <a:pt x="222" y="28"/>
                      <a:pt x="207" y="29"/>
                    </a:cubicBezTo>
                    <a:cubicBezTo>
                      <a:pt x="192" y="30"/>
                      <a:pt x="179" y="31"/>
                      <a:pt x="166" y="31"/>
                    </a:cubicBezTo>
                    <a:cubicBezTo>
                      <a:pt x="153" y="31"/>
                      <a:pt x="139" y="30"/>
                      <a:pt x="124" y="29"/>
                    </a:cubicBezTo>
                    <a:cubicBezTo>
                      <a:pt x="110" y="28"/>
                      <a:pt x="95" y="27"/>
                      <a:pt x="80" y="24"/>
                    </a:cubicBezTo>
                    <a:cubicBezTo>
                      <a:pt x="65" y="22"/>
                      <a:pt x="51" y="19"/>
                      <a:pt x="37" y="15"/>
                    </a:cubicBezTo>
                    <a:cubicBezTo>
                      <a:pt x="23" y="11"/>
                      <a:pt x="11" y="6"/>
                      <a:pt x="0" y="0"/>
                    </a:cubicBezTo>
                    <a:lnTo>
                      <a:pt x="0" y="46"/>
                    </a:lnTo>
                    <a:cubicBezTo>
                      <a:pt x="0" y="49"/>
                      <a:pt x="2" y="52"/>
                      <a:pt x="5" y="55"/>
                    </a:cubicBezTo>
                    <a:cubicBezTo>
                      <a:pt x="8" y="58"/>
                      <a:pt x="12" y="61"/>
                      <a:pt x="17" y="64"/>
                    </a:cubicBezTo>
                    <a:cubicBezTo>
                      <a:pt x="21" y="66"/>
                      <a:pt x="26" y="69"/>
                      <a:pt x="31" y="71"/>
                    </a:cubicBezTo>
                    <a:cubicBezTo>
                      <a:pt x="36" y="73"/>
                      <a:pt x="40" y="74"/>
                      <a:pt x="42" y="75"/>
                    </a:cubicBezTo>
                    <a:cubicBezTo>
                      <a:pt x="51" y="78"/>
                      <a:pt x="61" y="81"/>
                      <a:pt x="71" y="83"/>
                    </a:cubicBezTo>
                    <a:cubicBezTo>
                      <a:pt x="82" y="85"/>
                      <a:pt x="92" y="87"/>
                      <a:pt x="103" y="88"/>
                    </a:cubicBezTo>
                    <a:cubicBezTo>
                      <a:pt x="114" y="89"/>
                      <a:pt x="125" y="90"/>
                      <a:pt x="135" y="91"/>
                    </a:cubicBezTo>
                    <a:cubicBezTo>
                      <a:pt x="146" y="91"/>
                      <a:pt x="156" y="92"/>
                      <a:pt x="166" y="92"/>
                    </a:cubicBezTo>
                    <a:cubicBezTo>
                      <a:pt x="176" y="92"/>
                      <a:pt x="186" y="91"/>
                      <a:pt x="196" y="91"/>
                    </a:cubicBezTo>
                    <a:cubicBezTo>
                      <a:pt x="207" y="90"/>
                      <a:pt x="218" y="89"/>
                      <a:pt x="229" y="88"/>
                    </a:cubicBezTo>
                    <a:cubicBezTo>
                      <a:pt x="239" y="87"/>
                      <a:pt x="250" y="85"/>
                      <a:pt x="260" y="83"/>
                    </a:cubicBezTo>
                    <a:cubicBezTo>
                      <a:pt x="271" y="81"/>
                      <a:pt x="280" y="78"/>
                      <a:pt x="289" y="75"/>
                    </a:cubicBezTo>
                    <a:cubicBezTo>
                      <a:pt x="292" y="74"/>
                      <a:pt x="296" y="73"/>
                      <a:pt x="301" y="71"/>
                    </a:cubicBezTo>
                    <a:cubicBezTo>
                      <a:pt x="306" y="69"/>
                      <a:pt x="310" y="66"/>
                      <a:pt x="315" y="64"/>
                    </a:cubicBezTo>
                    <a:cubicBezTo>
                      <a:pt x="319" y="61"/>
                      <a:pt x="323" y="58"/>
                      <a:pt x="327" y="55"/>
                    </a:cubicBezTo>
                    <a:cubicBezTo>
                      <a:pt x="330" y="52"/>
                      <a:pt x="332" y="49"/>
                      <a:pt x="332" y="46"/>
                    </a:cubicBezTo>
                    <a:lnTo>
                      <a:pt x="332" y="0"/>
                    </a:lnTo>
                    <a:cubicBezTo>
                      <a:pt x="321" y="6"/>
                      <a:pt x="308" y="11"/>
                      <a:pt x="294" y="15"/>
                    </a:cubicBezTo>
                    <a:cubicBezTo>
                      <a:pt x="281" y="19"/>
                      <a:pt x="266" y="22"/>
                      <a:pt x="252" y="2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511A237-B510-4F24-9A7B-45886F2D7AAF}"/>
                </a:ext>
              </a:extLst>
            </p:cNvPr>
            <p:cNvSpPr/>
            <p:nvPr/>
          </p:nvSpPr>
          <p:spPr bwMode="auto">
            <a:xfrm>
              <a:off x="4997292" y="5749226"/>
              <a:ext cx="2227887" cy="499272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0078D3"/>
                      </a:gs>
                      <a:gs pos="100000">
                        <a:srgbClr val="0078D3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Azure Defender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1CBF7A-D2E6-4669-96E6-CA8F0CAACCBC}"/>
                </a:ext>
              </a:extLst>
            </p:cNvPr>
            <p:cNvSpPr/>
            <p:nvPr/>
          </p:nvSpPr>
          <p:spPr bwMode="auto">
            <a:xfrm>
              <a:off x="4082943" y="5311865"/>
              <a:ext cx="1280160" cy="411879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bg1">
                  <a:lumMod val="75000"/>
                </a:schemeClr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B45D9CF-7507-4AFE-AAAA-64B57EE0B8A2}"/>
                </a:ext>
              </a:extLst>
            </p:cNvPr>
            <p:cNvSpPr/>
            <p:nvPr/>
          </p:nvSpPr>
          <p:spPr bwMode="auto">
            <a:xfrm>
              <a:off x="6828829" y="5307867"/>
              <a:ext cx="1280160" cy="411879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bg1">
                  <a:lumMod val="75000"/>
                </a:schemeClr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11EEE26-EC14-4E36-A7DB-C9BE83B64563}"/>
                </a:ext>
              </a:extLst>
            </p:cNvPr>
            <p:cNvSpPr/>
            <p:nvPr/>
          </p:nvSpPr>
          <p:spPr bwMode="auto">
            <a:xfrm>
              <a:off x="4494289" y="5412610"/>
              <a:ext cx="819320" cy="22475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Server VMs</a:t>
              </a:r>
            </a:p>
          </p:txBody>
        </p:sp>
        <p:grpSp>
          <p:nvGrpSpPr>
            <p:cNvPr id="33" name="Graphic 33">
              <a:extLst>
                <a:ext uri="{FF2B5EF4-FFF2-40B4-BE49-F238E27FC236}">
                  <a16:creationId xmlns:a16="http://schemas.microsoft.com/office/drawing/2014/main" id="{B7801E63-D7D2-412D-A206-A81C204599E7}"/>
                </a:ext>
              </a:extLst>
            </p:cNvPr>
            <p:cNvGrpSpPr/>
            <p:nvPr/>
          </p:nvGrpSpPr>
          <p:grpSpPr>
            <a:xfrm>
              <a:off x="4199443" y="5414048"/>
              <a:ext cx="273716" cy="210764"/>
              <a:chOff x="9214624" y="5352522"/>
              <a:chExt cx="755282" cy="599017"/>
            </a:xfrm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6F45AFBB-C79D-4276-9A9E-0B94591B7B90}"/>
                  </a:ext>
                </a:extLst>
              </p:cNvPr>
              <p:cNvSpPr/>
              <p:nvPr/>
            </p:nvSpPr>
            <p:spPr>
              <a:xfrm>
                <a:off x="9214624" y="5352522"/>
                <a:ext cx="755282" cy="599017"/>
              </a:xfrm>
              <a:custGeom>
                <a:avLst/>
                <a:gdLst>
                  <a:gd name="connsiteX0" fmla="*/ 0 w 755282"/>
                  <a:gd name="connsiteY0" fmla="*/ 20835 h 599017"/>
                  <a:gd name="connsiteX1" fmla="*/ 0 w 755282"/>
                  <a:gd name="connsiteY1" fmla="*/ 20835 h 599017"/>
                  <a:gd name="connsiteX2" fmla="*/ 0 w 755282"/>
                  <a:gd name="connsiteY2" fmla="*/ 458378 h 599017"/>
                  <a:gd name="connsiteX3" fmla="*/ 20835 w 755282"/>
                  <a:gd name="connsiteY3" fmla="*/ 481818 h 599017"/>
                  <a:gd name="connsiteX4" fmla="*/ 348992 w 755282"/>
                  <a:gd name="connsiteY4" fmla="*/ 481818 h 599017"/>
                  <a:gd name="connsiteX5" fmla="*/ 348992 w 755282"/>
                  <a:gd name="connsiteY5" fmla="*/ 549533 h 599017"/>
                  <a:gd name="connsiteX6" fmla="*/ 231793 w 755282"/>
                  <a:gd name="connsiteY6" fmla="*/ 549533 h 599017"/>
                  <a:gd name="connsiteX7" fmla="*/ 231793 w 755282"/>
                  <a:gd name="connsiteY7" fmla="*/ 599017 h 599017"/>
                  <a:gd name="connsiteX8" fmla="*/ 523489 w 755282"/>
                  <a:gd name="connsiteY8" fmla="*/ 599017 h 599017"/>
                  <a:gd name="connsiteX9" fmla="*/ 523489 w 755282"/>
                  <a:gd name="connsiteY9" fmla="*/ 549533 h 599017"/>
                  <a:gd name="connsiteX10" fmla="*/ 406290 w 755282"/>
                  <a:gd name="connsiteY10" fmla="*/ 549533 h 599017"/>
                  <a:gd name="connsiteX11" fmla="*/ 406290 w 755282"/>
                  <a:gd name="connsiteY11" fmla="*/ 481818 h 599017"/>
                  <a:gd name="connsiteX12" fmla="*/ 737051 w 755282"/>
                  <a:gd name="connsiteY12" fmla="*/ 481818 h 599017"/>
                  <a:gd name="connsiteX13" fmla="*/ 760491 w 755282"/>
                  <a:gd name="connsiteY13" fmla="*/ 458378 h 599017"/>
                  <a:gd name="connsiteX14" fmla="*/ 760491 w 755282"/>
                  <a:gd name="connsiteY14" fmla="*/ 20835 h 599017"/>
                  <a:gd name="connsiteX15" fmla="*/ 737051 w 755282"/>
                  <a:gd name="connsiteY15" fmla="*/ 0 h 599017"/>
                  <a:gd name="connsiteX16" fmla="*/ 20835 w 755282"/>
                  <a:gd name="connsiteY16" fmla="*/ 0 h 599017"/>
                  <a:gd name="connsiteX17" fmla="*/ 0 w 755282"/>
                  <a:gd name="connsiteY17" fmla="*/ 20835 h 599017"/>
                  <a:gd name="connsiteX18" fmla="*/ 0 w 755282"/>
                  <a:gd name="connsiteY18" fmla="*/ 20835 h 599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55282" h="599017">
                    <a:moveTo>
                      <a:pt x="0" y="20835"/>
                    </a:moveTo>
                    <a:lnTo>
                      <a:pt x="0" y="20835"/>
                    </a:lnTo>
                    <a:lnTo>
                      <a:pt x="0" y="458378"/>
                    </a:lnTo>
                    <a:cubicBezTo>
                      <a:pt x="0" y="471400"/>
                      <a:pt x="7813" y="481818"/>
                      <a:pt x="20835" y="481818"/>
                    </a:cubicBezTo>
                    <a:lnTo>
                      <a:pt x="348992" y="481818"/>
                    </a:lnTo>
                    <a:lnTo>
                      <a:pt x="348992" y="549533"/>
                    </a:lnTo>
                    <a:lnTo>
                      <a:pt x="231793" y="549533"/>
                    </a:lnTo>
                    <a:lnTo>
                      <a:pt x="231793" y="599017"/>
                    </a:lnTo>
                    <a:lnTo>
                      <a:pt x="523489" y="599017"/>
                    </a:lnTo>
                    <a:lnTo>
                      <a:pt x="523489" y="549533"/>
                    </a:lnTo>
                    <a:lnTo>
                      <a:pt x="406290" y="549533"/>
                    </a:lnTo>
                    <a:lnTo>
                      <a:pt x="406290" y="481818"/>
                    </a:lnTo>
                    <a:lnTo>
                      <a:pt x="737051" y="481818"/>
                    </a:lnTo>
                    <a:cubicBezTo>
                      <a:pt x="750073" y="481818"/>
                      <a:pt x="760491" y="471400"/>
                      <a:pt x="760491" y="458378"/>
                    </a:cubicBezTo>
                    <a:lnTo>
                      <a:pt x="760491" y="20835"/>
                    </a:lnTo>
                    <a:cubicBezTo>
                      <a:pt x="760491" y="7813"/>
                      <a:pt x="750073" y="0"/>
                      <a:pt x="737051" y="0"/>
                    </a:cubicBezTo>
                    <a:lnTo>
                      <a:pt x="20835" y="0"/>
                    </a:lnTo>
                    <a:cubicBezTo>
                      <a:pt x="7813" y="0"/>
                      <a:pt x="0" y="7813"/>
                      <a:pt x="0" y="20835"/>
                    </a:cubicBezTo>
                    <a:lnTo>
                      <a:pt x="0" y="20835"/>
                    </a:lnTo>
                    <a:close/>
                  </a:path>
                </a:pathLst>
              </a:custGeom>
              <a:solidFill>
                <a:srgbClr val="0078D4"/>
              </a:solidFill>
              <a:ln w="2594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87880" tIns="43940" rIns="87880" bIns="439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71" name="Graphic 33">
                <a:extLst>
                  <a:ext uri="{FF2B5EF4-FFF2-40B4-BE49-F238E27FC236}">
                    <a16:creationId xmlns:a16="http://schemas.microsoft.com/office/drawing/2014/main" id="{C64B8D33-E616-46D8-808F-25EDBA343B55}"/>
                  </a:ext>
                </a:extLst>
              </p:cNvPr>
              <p:cNvGrpSpPr/>
              <p:nvPr/>
            </p:nvGrpSpPr>
            <p:grpSpPr>
              <a:xfrm>
                <a:off x="9469857" y="5451490"/>
                <a:ext cx="244816" cy="270860"/>
                <a:chOff x="9469857" y="5451490"/>
                <a:chExt cx="244816" cy="270860"/>
              </a:xfrm>
              <a:solidFill>
                <a:srgbClr val="FFFFFF"/>
              </a:solidFill>
            </p:grpSpPr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BB32291A-F03E-4703-A541-22104A1CFB85}"/>
                    </a:ext>
                  </a:extLst>
                </p:cNvPr>
                <p:cNvSpPr/>
                <p:nvPr/>
              </p:nvSpPr>
              <p:spPr>
                <a:xfrm>
                  <a:off x="9482879" y="5451490"/>
                  <a:ext cx="208354" cy="130221"/>
                </a:xfrm>
                <a:custGeom>
                  <a:avLst/>
                  <a:gdLst>
                    <a:gd name="connsiteX0" fmla="*/ 229189 w 208353"/>
                    <a:gd name="connsiteY0" fmla="*/ 67715 h 130221"/>
                    <a:gd name="connsiteX1" fmla="*/ 114595 w 208353"/>
                    <a:gd name="connsiteY1" fmla="*/ 0 h 130221"/>
                    <a:gd name="connsiteX2" fmla="*/ 0 w 208353"/>
                    <a:gd name="connsiteY2" fmla="*/ 67715 h 130221"/>
                    <a:gd name="connsiteX3" fmla="*/ 0 w 208353"/>
                    <a:gd name="connsiteY3" fmla="*/ 70319 h 130221"/>
                    <a:gd name="connsiteX4" fmla="*/ 114595 w 208353"/>
                    <a:gd name="connsiteY4" fmla="*/ 135430 h 130221"/>
                    <a:gd name="connsiteX5" fmla="*/ 229189 w 208353"/>
                    <a:gd name="connsiteY5" fmla="*/ 70319 h 130221"/>
                    <a:gd name="connsiteX6" fmla="*/ 229189 w 208353"/>
                    <a:gd name="connsiteY6" fmla="*/ 67715 h 130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353" h="130221">
                      <a:moveTo>
                        <a:pt x="229189" y="67715"/>
                      </a:moveTo>
                      <a:lnTo>
                        <a:pt x="114595" y="0"/>
                      </a:lnTo>
                      <a:lnTo>
                        <a:pt x="0" y="67715"/>
                      </a:lnTo>
                      <a:lnTo>
                        <a:pt x="0" y="70319"/>
                      </a:lnTo>
                      <a:lnTo>
                        <a:pt x="114595" y="135430"/>
                      </a:lnTo>
                      <a:lnTo>
                        <a:pt x="229189" y="70319"/>
                      </a:lnTo>
                      <a:lnTo>
                        <a:pt x="229189" y="677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594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87880" tIns="43940" rIns="87880" bIns="439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282828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596112F2-EF85-4BA3-A079-7C54E20E40A9}"/>
                    </a:ext>
                  </a:extLst>
                </p:cNvPr>
                <p:cNvSpPr/>
                <p:nvPr/>
              </p:nvSpPr>
              <p:spPr>
                <a:xfrm>
                  <a:off x="9610496" y="5540040"/>
                  <a:ext cx="104177" cy="182310"/>
                </a:xfrm>
                <a:custGeom>
                  <a:avLst/>
                  <a:gdLst>
                    <a:gd name="connsiteX0" fmla="*/ 0 w 104176"/>
                    <a:gd name="connsiteY0" fmla="*/ 67715 h 182309"/>
                    <a:gd name="connsiteX1" fmla="*/ 0 w 104176"/>
                    <a:gd name="connsiteY1" fmla="*/ 197936 h 182309"/>
                    <a:gd name="connsiteX2" fmla="*/ 114595 w 104176"/>
                    <a:gd name="connsiteY2" fmla="*/ 132826 h 182309"/>
                    <a:gd name="connsiteX3" fmla="*/ 114595 w 104176"/>
                    <a:gd name="connsiteY3" fmla="*/ 0 h 182309"/>
                    <a:gd name="connsiteX4" fmla="*/ 0 w 104176"/>
                    <a:gd name="connsiteY4" fmla="*/ 67715 h 182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176" h="182309">
                      <a:moveTo>
                        <a:pt x="0" y="67715"/>
                      </a:moveTo>
                      <a:lnTo>
                        <a:pt x="0" y="197936"/>
                      </a:lnTo>
                      <a:lnTo>
                        <a:pt x="114595" y="132826"/>
                      </a:lnTo>
                      <a:lnTo>
                        <a:pt x="114595" y="0"/>
                      </a:lnTo>
                      <a:lnTo>
                        <a:pt x="0" y="677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594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87880" tIns="43940" rIns="87880" bIns="439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282828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823BDED2-0D45-42E6-A8F1-8E33B4403E04}"/>
                    </a:ext>
                  </a:extLst>
                </p:cNvPr>
                <p:cNvSpPr/>
                <p:nvPr/>
              </p:nvSpPr>
              <p:spPr>
                <a:xfrm>
                  <a:off x="9469857" y="5540040"/>
                  <a:ext cx="104177" cy="182310"/>
                </a:xfrm>
                <a:custGeom>
                  <a:avLst/>
                  <a:gdLst>
                    <a:gd name="connsiteX0" fmla="*/ 117199 w 104176"/>
                    <a:gd name="connsiteY0" fmla="*/ 67715 h 182309"/>
                    <a:gd name="connsiteX1" fmla="*/ 0 w 104176"/>
                    <a:gd name="connsiteY1" fmla="*/ 0 h 182309"/>
                    <a:gd name="connsiteX2" fmla="*/ 0 w 104176"/>
                    <a:gd name="connsiteY2" fmla="*/ 132826 h 182309"/>
                    <a:gd name="connsiteX3" fmla="*/ 114595 w 104176"/>
                    <a:gd name="connsiteY3" fmla="*/ 197936 h 182309"/>
                    <a:gd name="connsiteX4" fmla="*/ 117199 w 104176"/>
                    <a:gd name="connsiteY4" fmla="*/ 67715 h 182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176" h="182309">
                      <a:moveTo>
                        <a:pt x="117199" y="67715"/>
                      </a:moveTo>
                      <a:lnTo>
                        <a:pt x="0" y="0"/>
                      </a:lnTo>
                      <a:lnTo>
                        <a:pt x="0" y="132826"/>
                      </a:lnTo>
                      <a:lnTo>
                        <a:pt x="114595" y="197936"/>
                      </a:lnTo>
                      <a:lnTo>
                        <a:pt x="117199" y="677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594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87880" tIns="43940" rIns="87880" bIns="439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282828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DCBB274-F7D9-49C0-AA44-E02DD3F1C72E}"/>
                </a:ext>
              </a:extLst>
            </p:cNvPr>
            <p:cNvSpPr/>
            <p:nvPr/>
          </p:nvSpPr>
          <p:spPr bwMode="auto">
            <a:xfrm>
              <a:off x="7105304" y="5412610"/>
              <a:ext cx="689786" cy="22475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 Apps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74F3DCE-A786-41BF-B440-2BD47F3E1077}"/>
                </a:ext>
              </a:extLst>
            </p:cNvPr>
            <p:cNvGrpSpPr/>
            <p:nvPr/>
          </p:nvGrpSpPr>
          <p:grpSpPr>
            <a:xfrm>
              <a:off x="6929344" y="5368766"/>
              <a:ext cx="297836" cy="287983"/>
              <a:chOff x="8212085" y="4168556"/>
              <a:chExt cx="362708" cy="350709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1C4EB2D8-4C71-4995-9D37-BCEDCB8EE53B}"/>
                  </a:ext>
                </a:extLst>
              </p:cNvPr>
              <p:cNvGrpSpPr/>
              <p:nvPr/>
            </p:nvGrpSpPr>
            <p:grpSpPr>
              <a:xfrm>
                <a:off x="8212085" y="4168556"/>
                <a:ext cx="362708" cy="350709"/>
                <a:chOff x="1279612" y="4807225"/>
                <a:chExt cx="583544" cy="581158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065B5495-5F74-4C76-80F2-F1C2E18AB1F2}"/>
                    </a:ext>
                  </a:extLst>
                </p:cNvPr>
                <p:cNvGrpSpPr/>
                <p:nvPr/>
              </p:nvGrpSpPr>
              <p:grpSpPr>
                <a:xfrm>
                  <a:off x="1279612" y="4807225"/>
                  <a:ext cx="583544" cy="581158"/>
                  <a:chOff x="1279612" y="4807225"/>
                  <a:chExt cx="583544" cy="581158"/>
                </a:xfrm>
              </p:grpSpPr>
              <p:sp>
                <p:nvSpPr>
                  <p:cNvPr id="42" name="Arc 41">
                    <a:extLst>
                      <a:ext uri="{FF2B5EF4-FFF2-40B4-BE49-F238E27FC236}">
                        <a16:creationId xmlns:a16="http://schemas.microsoft.com/office/drawing/2014/main" id="{408CA155-F710-4A93-8383-00ADD76B4C2F}"/>
                      </a:ext>
                    </a:extLst>
                  </p:cNvPr>
                  <p:cNvSpPr/>
                  <p:nvPr/>
                </p:nvSpPr>
                <p:spPr>
                  <a:xfrm rot="2748877">
                    <a:off x="1279612" y="4825601"/>
                    <a:ext cx="562782" cy="562782"/>
                  </a:xfrm>
                  <a:prstGeom prst="arc">
                    <a:avLst>
                      <a:gd name="adj1" fmla="val 12163244"/>
                      <a:gd name="adj2" fmla="val 19573220"/>
                    </a:avLst>
                  </a:prstGeom>
                  <a:noFill/>
                  <a:ln w="19050" cap="flat" cmpd="sng" algn="ctr">
                    <a:solidFill>
                      <a:srgbClr val="0078D4"/>
                    </a:solidFill>
                    <a:prstDash val="solid"/>
                    <a:headEnd type="none" w="med" len="med"/>
                    <a:tailEnd type="triangle" w="med" len="me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82828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" name="Arc 42">
                    <a:extLst>
                      <a:ext uri="{FF2B5EF4-FFF2-40B4-BE49-F238E27FC236}">
                        <a16:creationId xmlns:a16="http://schemas.microsoft.com/office/drawing/2014/main" id="{E12319C7-8C45-4B35-912C-485924E37763}"/>
                      </a:ext>
                    </a:extLst>
                  </p:cNvPr>
                  <p:cNvSpPr/>
                  <p:nvPr/>
                </p:nvSpPr>
                <p:spPr>
                  <a:xfrm rot="9672494">
                    <a:off x="1300374" y="4807225"/>
                    <a:ext cx="562782" cy="562782"/>
                  </a:xfrm>
                  <a:prstGeom prst="arc">
                    <a:avLst>
                      <a:gd name="adj1" fmla="val 13606772"/>
                      <a:gd name="adj2" fmla="val 19573220"/>
                    </a:avLst>
                  </a:prstGeom>
                  <a:noFill/>
                  <a:ln w="19050" cap="flat" cmpd="sng" algn="ctr">
                    <a:solidFill>
                      <a:srgbClr val="0078D4"/>
                    </a:solidFill>
                    <a:prstDash val="solid"/>
                    <a:headEnd type="none" w="med" len="med"/>
                    <a:tailEnd type="triangle" w="med" len="me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82828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1" name="Arc 40">
                  <a:extLst>
                    <a:ext uri="{FF2B5EF4-FFF2-40B4-BE49-F238E27FC236}">
                      <a16:creationId xmlns:a16="http://schemas.microsoft.com/office/drawing/2014/main" id="{51E30ECE-A5BF-4630-8978-E2100D59777B}"/>
                    </a:ext>
                  </a:extLst>
                </p:cNvPr>
                <p:cNvSpPr/>
                <p:nvPr/>
              </p:nvSpPr>
              <p:spPr>
                <a:xfrm rot="16358996">
                  <a:off x="1286043" y="4815336"/>
                  <a:ext cx="562782" cy="562782"/>
                </a:xfrm>
                <a:prstGeom prst="arc">
                  <a:avLst>
                    <a:gd name="adj1" fmla="val 13267384"/>
                    <a:gd name="adj2" fmla="val 19573220"/>
                  </a:avLst>
                </a:prstGeom>
                <a:noFill/>
                <a:ln w="19050" cap="flat" cmpd="sng" algn="ctr">
                  <a:solidFill>
                    <a:srgbClr val="0078D4"/>
                  </a:solidFill>
                  <a:prstDash val="solid"/>
                  <a:headEnd type="none" w="med" len="med"/>
                  <a:tailEnd type="triangle" w="med" len="me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282828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CF80D8CB-C224-4F53-B442-7C0D6C98C3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71995" y="4226435"/>
                <a:ext cx="242888" cy="234950"/>
              </a:xfrm>
              <a:custGeom>
                <a:avLst/>
                <a:gdLst>
                  <a:gd name="T0" fmla="*/ 285 w 426"/>
                  <a:gd name="T1" fmla="*/ 243 h 425"/>
                  <a:gd name="T2" fmla="*/ 244 w 426"/>
                  <a:gd name="T3" fmla="*/ 285 h 425"/>
                  <a:gd name="T4" fmla="*/ 182 w 426"/>
                  <a:gd name="T5" fmla="*/ 285 h 425"/>
                  <a:gd name="T6" fmla="*/ 140 w 426"/>
                  <a:gd name="T7" fmla="*/ 243 h 425"/>
                  <a:gd name="T8" fmla="*/ 140 w 426"/>
                  <a:gd name="T9" fmla="*/ 181 h 425"/>
                  <a:gd name="T10" fmla="*/ 182 w 426"/>
                  <a:gd name="T11" fmla="*/ 140 h 425"/>
                  <a:gd name="T12" fmla="*/ 244 w 426"/>
                  <a:gd name="T13" fmla="*/ 140 h 425"/>
                  <a:gd name="T14" fmla="*/ 285 w 426"/>
                  <a:gd name="T15" fmla="*/ 181 h 425"/>
                  <a:gd name="T16" fmla="*/ 285 w 426"/>
                  <a:gd name="T17" fmla="*/ 243 h 425"/>
                  <a:gd name="T18" fmla="*/ 372 w 426"/>
                  <a:gd name="T19" fmla="*/ 216 h 425"/>
                  <a:gd name="T20" fmla="*/ 372 w 426"/>
                  <a:gd name="T21" fmla="*/ 208 h 425"/>
                  <a:gd name="T22" fmla="*/ 426 w 426"/>
                  <a:gd name="T23" fmla="*/ 171 h 425"/>
                  <a:gd name="T24" fmla="*/ 331 w 426"/>
                  <a:gd name="T25" fmla="*/ 105 h 425"/>
                  <a:gd name="T26" fmla="*/ 334 w 426"/>
                  <a:gd name="T27" fmla="*/ 32 h 425"/>
                  <a:gd name="T28" fmla="*/ 220 w 426"/>
                  <a:gd name="T29" fmla="*/ 53 h 425"/>
                  <a:gd name="T30" fmla="*/ 213 w 426"/>
                  <a:gd name="T31" fmla="*/ 53 h 425"/>
                  <a:gd name="T32" fmla="*/ 205 w 426"/>
                  <a:gd name="T33" fmla="*/ 53 h 425"/>
                  <a:gd name="T34" fmla="*/ 91 w 426"/>
                  <a:gd name="T35" fmla="*/ 32 h 425"/>
                  <a:gd name="T36" fmla="*/ 95 w 426"/>
                  <a:gd name="T37" fmla="*/ 105 h 425"/>
                  <a:gd name="T38" fmla="*/ 0 w 426"/>
                  <a:gd name="T39" fmla="*/ 171 h 425"/>
                  <a:gd name="T40" fmla="*/ 54 w 426"/>
                  <a:gd name="T41" fmla="*/ 208 h 425"/>
                  <a:gd name="T42" fmla="*/ 54 w 426"/>
                  <a:gd name="T43" fmla="*/ 216 h 425"/>
                  <a:gd name="T44" fmla="*/ 0 w 426"/>
                  <a:gd name="T45" fmla="*/ 253 h 425"/>
                  <a:gd name="T46" fmla="*/ 95 w 426"/>
                  <a:gd name="T47" fmla="*/ 319 h 425"/>
                  <a:gd name="T48" fmla="*/ 91 w 426"/>
                  <a:gd name="T49" fmla="*/ 392 h 425"/>
                  <a:gd name="T50" fmla="*/ 205 w 426"/>
                  <a:gd name="T51" fmla="*/ 371 h 425"/>
                  <a:gd name="T52" fmla="*/ 213 w 426"/>
                  <a:gd name="T53" fmla="*/ 371 h 425"/>
                  <a:gd name="T54" fmla="*/ 220 w 426"/>
                  <a:gd name="T55" fmla="*/ 371 h 425"/>
                  <a:gd name="T56" fmla="*/ 334 w 426"/>
                  <a:gd name="T57" fmla="*/ 392 h 425"/>
                  <a:gd name="T58" fmla="*/ 331 w 426"/>
                  <a:gd name="T59" fmla="*/ 319 h 425"/>
                  <a:gd name="T60" fmla="*/ 426 w 426"/>
                  <a:gd name="T61" fmla="*/ 253 h 425"/>
                  <a:gd name="T62" fmla="*/ 372 w 426"/>
                  <a:gd name="T63" fmla="*/ 216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6" h="425">
                    <a:moveTo>
                      <a:pt x="285" y="243"/>
                    </a:moveTo>
                    <a:lnTo>
                      <a:pt x="285" y="243"/>
                    </a:lnTo>
                    <a:cubicBezTo>
                      <a:pt x="281" y="252"/>
                      <a:pt x="276" y="261"/>
                      <a:pt x="269" y="268"/>
                    </a:cubicBezTo>
                    <a:cubicBezTo>
                      <a:pt x="261" y="275"/>
                      <a:pt x="253" y="281"/>
                      <a:pt x="244" y="285"/>
                    </a:cubicBezTo>
                    <a:cubicBezTo>
                      <a:pt x="234" y="289"/>
                      <a:pt x="224" y="291"/>
                      <a:pt x="213" y="291"/>
                    </a:cubicBezTo>
                    <a:cubicBezTo>
                      <a:pt x="202" y="291"/>
                      <a:pt x="192" y="289"/>
                      <a:pt x="182" y="285"/>
                    </a:cubicBezTo>
                    <a:cubicBezTo>
                      <a:pt x="173" y="281"/>
                      <a:pt x="164" y="275"/>
                      <a:pt x="157" y="268"/>
                    </a:cubicBezTo>
                    <a:cubicBezTo>
                      <a:pt x="150" y="261"/>
                      <a:pt x="144" y="252"/>
                      <a:pt x="140" y="243"/>
                    </a:cubicBezTo>
                    <a:cubicBezTo>
                      <a:pt x="136" y="233"/>
                      <a:pt x="134" y="223"/>
                      <a:pt x="134" y="212"/>
                    </a:cubicBezTo>
                    <a:cubicBezTo>
                      <a:pt x="134" y="201"/>
                      <a:pt x="136" y="191"/>
                      <a:pt x="140" y="181"/>
                    </a:cubicBezTo>
                    <a:cubicBezTo>
                      <a:pt x="144" y="172"/>
                      <a:pt x="150" y="164"/>
                      <a:pt x="157" y="156"/>
                    </a:cubicBezTo>
                    <a:cubicBezTo>
                      <a:pt x="164" y="149"/>
                      <a:pt x="173" y="144"/>
                      <a:pt x="182" y="140"/>
                    </a:cubicBezTo>
                    <a:cubicBezTo>
                      <a:pt x="192" y="135"/>
                      <a:pt x="202" y="133"/>
                      <a:pt x="213" y="133"/>
                    </a:cubicBezTo>
                    <a:cubicBezTo>
                      <a:pt x="224" y="133"/>
                      <a:pt x="234" y="135"/>
                      <a:pt x="244" y="140"/>
                    </a:cubicBezTo>
                    <a:cubicBezTo>
                      <a:pt x="253" y="144"/>
                      <a:pt x="261" y="149"/>
                      <a:pt x="269" y="156"/>
                    </a:cubicBezTo>
                    <a:cubicBezTo>
                      <a:pt x="276" y="164"/>
                      <a:pt x="281" y="172"/>
                      <a:pt x="285" y="181"/>
                    </a:cubicBezTo>
                    <a:cubicBezTo>
                      <a:pt x="290" y="191"/>
                      <a:pt x="292" y="201"/>
                      <a:pt x="292" y="212"/>
                    </a:cubicBezTo>
                    <a:cubicBezTo>
                      <a:pt x="292" y="223"/>
                      <a:pt x="290" y="233"/>
                      <a:pt x="285" y="243"/>
                    </a:cubicBezTo>
                    <a:close/>
                    <a:moveTo>
                      <a:pt x="372" y="216"/>
                    </a:moveTo>
                    <a:lnTo>
                      <a:pt x="372" y="216"/>
                    </a:lnTo>
                    <a:cubicBezTo>
                      <a:pt x="372" y="215"/>
                      <a:pt x="372" y="213"/>
                      <a:pt x="372" y="212"/>
                    </a:cubicBezTo>
                    <a:cubicBezTo>
                      <a:pt x="372" y="211"/>
                      <a:pt x="372" y="210"/>
                      <a:pt x="372" y="208"/>
                    </a:cubicBezTo>
                    <a:cubicBezTo>
                      <a:pt x="372" y="207"/>
                      <a:pt x="372" y="206"/>
                      <a:pt x="372" y="205"/>
                    </a:cubicBezTo>
                    <a:lnTo>
                      <a:pt x="426" y="171"/>
                    </a:lnTo>
                    <a:lnTo>
                      <a:pt x="393" y="91"/>
                    </a:lnTo>
                    <a:lnTo>
                      <a:pt x="331" y="105"/>
                    </a:lnTo>
                    <a:cubicBezTo>
                      <a:pt x="327" y="101"/>
                      <a:pt x="324" y="98"/>
                      <a:pt x="320" y="94"/>
                    </a:cubicBezTo>
                    <a:lnTo>
                      <a:pt x="334" y="32"/>
                    </a:lnTo>
                    <a:lnTo>
                      <a:pt x="254" y="0"/>
                    </a:lnTo>
                    <a:lnTo>
                      <a:pt x="220" y="53"/>
                    </a:lnTo>
                    <a:cubicBezTo>
                      <a:pt x="219" y="53"/>
                      <a:pt x="218" y="53"/>
                      <a:pt x="217" y="53"/>
                    </a:cubicBezTo>
                    <a:cubicBezTo>
                      <a:pt x="215" y="53"/>
                      <a:pt x="214" y="53"/>
                      <a:pt x="213" y="53"/>
                    </a:cubicBezTo>
                    <a:cubicBezTo>
                      <a:pt x="212" y="53"/>
                      <a:pt x="210" y="53"/>
                      <a:pt x="209" y="53"/>
                    </a:cubicBezTo>
                    <a:cubicBezTo>
                      <a:pt x="208" y="53"/>
                      <a:pt x="207" y="53"/>
                      <a:pt x="205" y="53"/>
                    </a:cubicBezTo>
                    <a:lnTo>
                      <a:pt x="172" y="0"/>
                    </a:lnTo>
                    <a:lnTo>
                      <a:pt x="91" y="32"/>
                    </a:lnTo>
                    <a:lnTo>
                      <a:pt x="106" y="94"/>
                    </a:lnTo>
                    <a:cubicBezTo>
                      <a:pt x="102" y="98"/>
                      <a:pt x="98" y="101"/>
                      <a:pt x="95" y="105"/>
                    </a:cubicBezTo>
                    <a:lnTo>
                      <a:pt x="33" y="91"/>
                    </a:lnTo>
                    <a:lnTo>
                      <a:pt x="0" y="171"/>
                    </a:lnTo>
                    <a:lnTo>
                      <a:pt x="54" y="205"/>
                    </a:lnTo>
                    <a:cubicBezTo>
                      <a:pt x="54" y="206"/>
                      <a:pt x="54" y="207"/>
                      <a:pt x="54" y="208"/>
                    </a:cubicBezTo>
                    <a:cubicBezTo>
                      <a:pt x="54" y="210"/>
                      <a:pt x="54" y="211"/>
                      <a:pt x="54" y="212"/>
                    </a:cubicBezTo>
                    <a:cubicBezTo>
                      <a:pt x="54" y="213"/>
                      <a:pt x="54" y="215"/>
                      <a:pt x="54" y="216"/>
                    </a:cubicBezTo>
                    <a:cubicBezTo>
                      <a:pt x="54" y="217"/>
                      <a:pt x="54" y="218"/>
                      <a:pt x="54" y="220"/>
                    </a:cubicBezTo>
                    <a:lnTo>
                      <a:pt x="0" y="253"/>
                    </a:lnTo>
                    <a:lnTo>
                      <a:pt x="33" y="334"/>
                    </a:lnTo>
                    <a:lnTo>
                      <a:pt x="95" y="319"/>
                    </a:lnTo>
                    <a:cubicBezTo>
                      <a:pt x="98" y="323"/>
                      <a:pt x="102" y="327"/>
                      <a:pt x="106" y="330"/>
                    </a:cubicBezTo>
                    <a:lnTo>
                      <a:pt x="91" y="392"/>
                    </a:lnTo>
                    <a:lnTo>
                      <a:pt x="172" y="425"/>
                    </a:lnTo>
                    <a:lnTo>
                      <a:pt x="205" y="371"/>
                    </a:lnTo>
                    <a:cubicBezTo>
                      <a:pt x="207" y="371"/>
                      <a:pt x="208" y="371"/>
                      <a:pt x="209" y="371"/>
                    </a:cubicBezTo>
                    <a:cubicBezTo>
                      <a:pt x="210" y="371"/>
                      <a:pt x="212" y="371"/>
                      <a:pt x="213" y="371"/>
                    </a:cubicBezTo>
                    <a:cubicBezTo>
                      <a:pt x="214" y="371"/>
                      <a:pt x="215" y="371"/>
                      <a:pt x="217" y="371"/>
                    </a:cubicBezTo>
                    <a:cubicBezTo>
                      <a:pt x="218" y="371"/>
                      <a:pt x="219" y="371"/>
                      <a:pt x="220" y="371"/>
                    </a:cubicBezTo>
                    <a:lnTo>
                      <a:pt x="254" y="425"/>
                    </a:lnTo>
                    <a:lnTo>
                      <a:pt x="334" y="392"/>
                    </a:lnTo>
                    <a:lnTo>
                      <a:pt x="320" y="330"/>
                    </a:lnTo>
                    <a:cubicBezTo>
                      <a:pt x="324" y="327"/>
                      <a:pt x="327" y="323"/>
                      <a:pt x="331" y="319"/>
                    </a:cubicBezTo>
                    <a:lnTo>
                      <a:pt x="393" y="334"/>
                    </a:lnTo>
                    <a:lnTo>
                      <a:pt x="426" y="253"/>
                    </a:lnTo>
                    <a:lnTo>
                      <a:pt x="372" y="220"/>
                    </a:lnTo>
                    <a:cubicBezTo>
                      <a:pt x="372" y="218"/>
                      <a:pt x="372" y="217"/>
                      <a:pt x="372" y="216"/>
                    </a:cubicBezTo>
                    <a:close/>
                  </a:path>
                </a:pathLst>
              </a:custGeom>
              <a:solidFill>
                <a:srgbClr val="D2D2D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B880A4C-94F5-4CAB-A0A0-C48E59009D50}"/>
                </a:ext>
              </a:extLst>
            </p:cNvPr>
            <p:cNvSpPr/>
            <p:nvPr/>
          </p:nvSpPr>
          <p:spPr bwMode="auto">
            <a:xfrm>
              <a:off x="8201771" y="5305505"/>
              <a:ext cx="1280160" cy="411879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bg1">
                  <a:lumMod val="75000"/>
                </a:schemeClr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CEA6F98-D543-4BFB-AC78-A75475C7F44F}"/>
                </a:ext>
              </a:extLst>
            </p:cNvPr>
            <p:cNvSpPr/>
            <p:nvPr/>
          </p:nvSpPr>
          <p:spPr bwMode="auto">
            <a:xfrm>
              <a:off x="8357969" y="5412610"/>
              <a:ext cx="1212073" cy="22475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Network traffic</a:t>
              </a:r>
            </a:p>
          </p:txBody>
        </p:sp>
        <p:grpSp>
          <p:nvGrpSpPr>
            <p:cNvPr id="35" name="Group 5">
              <a:extLst>
                <a:ext uri="{FF2B5EF4-FFF2-40B4-BE49-F238E27FC236}">
                  <a16:creationId xmlns:a16="http://schemas.microsoft.com/office/drawing/2014/main" id="{BF2F5F4A-5669-4E95-A3A1-13C34FB951B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246525" y="5351053"/>
              <a:ext cx="587859" cy="349981"/>
              <a:chOff x="3971" y="2612"/>
              <a:chExt cx="430" cy="256"/>
            </a:xfrm>
          </p:grpSpPr>
          <p:sp>
            <p:nvSpPr>
              <p:cNvPr id="50" name="AutoShape 4">
                <a:extLst>
                  <a:ext uri="{FF2B5EF4-FFF2-40B4-BE49-F238E27FC236}">
                    <a16:creationId xmlns:a16="http://schemas.microsoft.com/office/drawing/2014/main" id="{D8146E22-CCAB-49FE-B05F-C6DB7C7A27B7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145" y="2612"/>
                <a:ext cx="256" cy="2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" name="Freeform 6">
                <a:extLst>
                  <a:ext uri="{FF2B5EF4-FFF2-40B4-BE49-F238E27FC236}">
                    <a16:creationId xmlns:a16="http://schemas.microsoft.com/office/drawing/2014/main" id="{D8714271-5FA7-41D0-80E2-5FB5033E6E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0" y="2618"/>
                <a:ext cx="101" cy="137"/>
              </a:xfrm>
              <a:custGeom>
                <a:avLst/>
                <a:gdLst>
                  <a:gd name="T0" fmla="*/ 55 w 163"/>
                  <a:gd name="T1" fmla="*/ 0 h 221"/>
                  <a:gd name="T2" fmla="*/ 55 w 163"/>
                  <a:gd name="T3" fmla="*/ 0 h 221"/>
                  <a:gd name="T4" fmla="*/ 55 w 163"/>
                  <a:gd name="T5" fmla="*/ 107 h 221"/>
                  <a:gd name="T6" fmla="*/ 0 w 163"/>
                  <a:gd name="T7" fmla="*/ 107 h 221"/>
                  <a:gd name="T8" fmla="*/ 82 w 163"/>
                  <a:gd name="T9" fmla="*/ 221 h 221"/>
                  <a:gd name="T10" fmla="*/ 163 w 163"/>
                  <a:gd name="T11" fmla="*/ 107 h 221"/>
                  <a:gd name="T12" fmla="*/ 108 w 163"/>
                  <a:gd name="T13" fmla="*/ 107 h 221"/>
                  <a:gd name="T14" fmla="*/ 108 w 163"/>
                  <a:gd name="T15" fmla="*/ 0 h 221"/>
                  <a:gd name="T16" fmla="*/ 55 w 163"/>
                  <a:gd name="T17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3" h="221">
                    <a:moveTo>
                      <a:pt x="55" y="0"/>
                    </a:moveTo>
                    <a:lnTo>
                      <a:pt x="55" y="0"/>
                    </a:lnTo>
                    <a:lnTo>
                      <a:pt x="55" y="107"/>
                    </a:lnTo>
                    <a:lnTo>
                      <a:pt x="0" y="107"/>
                    </a:lnTo>
                    <a:lnTo>
                      <a:pt x="82" y="221"/>
                    </a:lnTo>
                    <a:lnTo>
                      <a:pt x="163" y="107"/>
                    </a:lnTo>
                    <a:lnTo>
                      <a:pt x="108" y="107"/>
                    </a:lnTo>
                    <a:lnTo>
                      <a:pt x="108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D2D2D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" name="Freeform 7">
                <a:extLst>
                  <a:ext uri="{FF2B5EF4-FFF2-40B4-BE49-F238E27FC236}">
                    <a16:creationId xmlns:a16="http://schemas.microsoft.com/office/drawing/2014/main" id="{2C2E5D67-BD3D-4845-A343-32AB5860AA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1" y="2712"/>
                <a:ext cx="101" cy="137"/>
              </a:xfrm>
              <a:custGeom>
                <a:avLst/>
                <a:gdLst>
                  <a:gd name="T0" fmla="*/ 0 w 163"/>
                  <a:gd name="T1" fmla="*/ 115 h 221"/>
                  <a:gd name="T2" fmla="*/ 0 w 163"/>
                  <a:gd name="T3" fmla="*/ 115 h 221"/>
                  <a:gd name="T4" fmla="*/ 55 w 163"/>
                  <a:gd name="T5" fmla="*/ 115 h 221"/>
                  <a:gd name="T6" fmla="*/ 55 w 163"/>
                  <a:gd name="T7" fmla="*/ 221 h 221"/>
                  <a:gd name="T8" fmla="*/ 108 w 163"/>
                  <a:gd name="T9" fmla="*/ 221 h 221"/>
                  <a:gd name="T10" fmla="*/ 108 w 163"/>
                  <a:gd name="T11" fmla="*/ 115 h 221"/>
                  <a:gd name="T12" fmla="*/ 163 w 163"/>
                  <a:gd name="T13" fmla="*/ 115 h 221"/>
                  <a:gd name="T14" fmla="*/ 82 w 163"/>
                  <a:gd name="T15" fmla="*/ 0 h 221"/>
                  <a:gd name="T16" fmla="*/ 0 w 163"/>
                  <a:gd name="T17" fmla="*/ 115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3" h="221">
                    <a:moveTo>
                      <a:pt x="0" y="115"/>
                    </a:moveTo>
                    <a:lnTo>
                      <a:pt x="0" y="115"/>
                    </a:lnTo>
                    <a:lnTo>
                      <a:pt x="55" y="115"/>
                    </a:lnTo>
                    <a:lnTo>
                      <a:pt x="55" y="221"/>
                    </a:lnTo>
                    <a:lnTo>
                      <a:pt x="108" y="221"/>
                    </a:lnTo>
                    <a:lnTo>
                      <a:pt x="108" y="115"/>
                    </a:lnTo>
                    <a:lnTo>
                      <a:pt x="163" y="115"/>
                    </a:lnTo>
                    <a:lnTo>
                      <a:pt x="82" y="0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chemeClr val="tx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" name="Group 9" descr="Azure Security Center surrounds the Azure Defender box">
            <a:extLst>
              <a:ext uri="{FF2B5EF4-FFF2-40B4-BE49-F238E27FC236}">
                <a16:creationId xmlns:a16="http://schemas.microsoft.com/office/drawing/2014/main" id="{69F901F2-E504-484C-BA38-EEEF8FCDE3EE}"/>
              </a:ext>
            </a:extLst>
          </p:cNvPr>
          <p:cNvGrpSpPr/>
          <p:nvPr/>
        </p:nvGrpSpPr>
        <p:grpSpPr>
          <a:xfrm>
            <a:off x="2345942" y="4657794"/>
            <a:ext cx="7530587" cy="1673425"/>
            <a:chOff x="2345942" y="4957872"/>
            <a:chExt cx="7530587" cy="16734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21C6021-DBC0-4C51-8DBD-B908F473B2DE}"/>
                </a:ext>
              </a:extLst>
            </p:cNvPr>
            <p:cNvSpPr/>
            <p:nvPr/>
          </p:nvSpPr>
          <p:spPr bwMode="auto">
            <a:xfrm>
              <a:off x="2345942" y="4957872"/>
              <a:ext cx="7530587" cy="1547310"/>
            </a:xfrm>
            <a:prstGeom prst="rect">
              <a:avLst/>
            </a:prstGeom>
            <a:noFill/>
            <a:ln w="19050" cap="rnd">
              <a:solidFill>
                <a:schemeClr val="tx1">
                  <a:lumMod val="65000"/>
                  <a:lumOff val="35000"/>
                </a:schemeClr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ECCEFC5-5430-4BA1-9364-736C7618AA9B}"/>
                </a:ext>
              </a:extLst>
            </p:cNvPr>
            <p:cNvSpPr/>
            <p:nvPr/>
          </p:nvSpPr>
          <p:spPr bwMode="auto">
            <a:xfrm>
              <a:off x="4691137" y="6280344"/>
              <a:ext cx="2840196" cy="350953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0078D3"/>
                      </a:gs>
                      <a:gs pos="100000">
                        <a:srgbClr val="0078D3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Azure Security Center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694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DC5B3B-9D65-B443-8DF9-4C234D0024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8061" y="3143250"/>
            <a:ext cx="6302024" cy="1627044"/>
          </a:xfrm>
        </p:spPr>
        <p:txBody>
          <a:bodyPr/>
          <a:lstStyle/>
          <a:p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Защита технологических сетей с использованием Azure Defender </a:t>
            </a:r>
            <a:r>
              <a:rPr lang="ru-RU" sz="32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200" dirty="0" err="1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713CC7A-FEE1-A74D-BA99-D2DE4B65FB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61683" y="4669967"/>
            <a:ext cx="6228402" cy="1344756"/>
          </a:xfrm>
        </p:spPr>
        <p:txBody>
          <a:bodyPr/>
          <a:lstStyle/>
          <a:p>
            <a:r>
              <a:rPr lang="ru-RU" dirty="0"/>
              <a:t>Кирилл Богданов</a:t>
            </a:r>
            <a:endParaRPr lang="en-US" dirty="0"/>
          </a:p>
          <a:p>
            <a:endParaRPr lang="ru-RU" sz="2000" dirty="0"/>
          </a:p>
          <a:p>
            <a:r>
              <a:rPr lang="ru-RU" sz="2000" dirty="0"/>
              <a:t>Эксперт по решениям </a:t>
            </a:r>
            <a:r>
              <a:rPr lang="en-US" sz="2000" dirty="0"/>
              <a:t>Microsoft </a:t>
            </a:r>
            <a:r>
              <a:rPr lang="ru-RU" sz="2000" dirty="0"/>
              <a:t>в области ИБ</a:t>
            </a:r>
          </a:p>
          <a:p>
            <a:r>
              <a:rPr lang="en-US" sz="2000" dirty="0"/>
              <a:t>Microsoft</a:t>
            </a: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0A48A7A-DB77-EF46-A507-506A70ECF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52" y="5838196"/>
            <a:ext cx="3160798" cy="116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75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8357F63-0C54-48A6-98DA-E8A823DD6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9956" y="260735"/>
            <a:ext cx="9999494" cy="918768"/>
          </a:xfrm>
        </p:spPr>
        <p:txBody>
          <a:bodyPr>
            <a:normAutofit fontScale="70000" lnSpcReduction="2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Azure Sentinel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ru-RU" sz="3200" dirty="0">
                <a:solidFill>
                  <a:schemeClr val="accent1"/>
                </a:solidFill>
              </a:rPr>
              <a:t>Унифицированный обзор событий </a:t>
            </a:r>
            <a:r>
              <a:rPr lang="en-US" sz="3200" dirty="0">
                <a:solidFill>
                  <a:schemeClr val="accent1"/>
                </a:solidFill>
              </a:rPr>
              <a:t>IT/OT </a:t>
            </a:r>
            <a:r>
              <a:rPr lang="ru-RU" sz="3200" dirty="0">
                <a:solidFill>
                  <a:schemeClr val="accent1"/>
                </a:solidFill>
              </a:rPr>
              <a:t>в первом полностью облачном </a:t>
            </a:r>
            <a:r>
              <a:rPr lang="en-US" sz="3200" dirty="0">
                <a:solidFill>
                  <a:schemeClr val="accent1"/>
                </a:solidFill>
              </a:rPr>
              <a:t>SIEM/SOAR</a:t>
            </a:r>
            <a:endParaRPr lang="ru-RU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5B2BC28-34ED-4126-A298-340072D178DD}"/>
              </a:ext>
            </a:extLst>
          </p:cNvPr>
          <p:cNvSpPr/>
          <p:nvPr/>
        </p:nvSpPr>
        <p:spPr>
          <a:xfrm>
            <a:off x="299956" y="1356817"/>
            <a:ext cx="5328945" cy="537070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941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0">
                      <a:srgbClr val="282828"/>
                    </a:gs>
                    <a:gs pos="100000">
                      <a:srgbClr val="282828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Прозрачность процессов </a:t>
            </a:r>
            <a:r>
              <a:rPr kumimoji="0" lang="en-US" sz="18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0">
                      <a:srgbClr val="282828"/>
                    </a:gs>
                    <a:gs pos="100000">
                      <a:srgbClr val="282828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IT </a:t>
            </a:r>
            <a:r>
              <a:rPr kumimoji="0" lang="ru-RU" sz="18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0">
                      <a:srgbClr val="282828"/>
                    </a:gs>
                    <a:gs pos="100000">
                      <a:srgbClr val="282828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и</a:t>
            </a:r>
            <a:r>
              <a:rPr kumimoji="0" lang="en-US" sz="18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0">
                      <a:srgbClr val="282828"/>
                    </a:gs>
                    <a:gs pos="100000">
                      <a:srgbClr val="282828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 OT</a:t>
            </a:r>
          </a:p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941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0">
                      <a:srgbClr val="282828"/>
                    </a:gs>
                    <a:gs pos="100000">
                      <a:srgbClr val="282828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ML </a:t>
            </a:r>
            <a:r>
              <a:rPr kumimoji="0" lang="ru-RU" sz="18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0">
                      <a:srgbClr val="282828"/>
                    </a:gs>
                    <a:gs pos="100000">
                      <a:srgbClr val="282828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совмещенный с постоянно обновляемой аналитикой угроз на базе триллионов ежедневных сигналов</a:t>
            </a:r>
            <a:endParaRPr kumimoji="0" lang="en-US" sz="1800" b="0" i="0" u="none" strike="noStrike" kern="1200" cap="none" spc="0" normalizeH="0" baseline="0" noProof="0" dirty="0">
              <a:ln w="3175">
                <a:noFill/>
              </a:ln>
              <a:gradFill>
                <a:gsLst>
                  <a:gs pos="0">
                    <a:srgbClr val="282828"/>
                  </a:gs>
                  <a:gs pos="100000">
                    <a:srgbClr val="282828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941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0">
                      <a:srgbClr val="282828"/>
                    </a:gs>
                    <a:gs pos="100000">
                      <a:srgbClr val="282828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Масштабируемость облачных сервисов </a:t>
            </a:r>
            <a:r>
              <a:rPr kumimoji="0" lang="en-US" sz="18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0">
                      <a:srgbClr val="282828"/>
                    </a:gs>
                    <a:gs pos="100000">
                      <a:srgbClr val="282828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(SaaS)</a:t>
            </a:r>
          </a:p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941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0">
                      <a:srgbClr val="282828"/>
                    </a:gs>
                    <a:gs pos="100000">
                      <a:srgbClr val="282828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Сниженная сложность и </a:t>
            </a:r>
            <a:r>
              <a:rPr kumimoji="0" lang="en-US" sz="18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0">
                      <a:srgbClr val="282828"/>
                    </a:gs>
                    <a:gs pos="100000">
                      <a:srgbClr val="282828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TCO</a:t>
            </a:r>
          </a:p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941"/>
              </a:spcAft>
              <a:buClrTx/>
              <a:buSzTx/>
              <a:buFontTx/>
              <a:buNone/>
              <a:tabLst/>
              <a:defRPr/>
            </a:pPr>
            <a:r>
              <a:rPr lang="ru-RU" sz="1800" b="1" dirty="0">
                <a:ln w="3175">
                  <a:noFill/>
                </a:ln>
                <a:solidFill>
                  <a:srgbClr val="0078D4"/>
                </a:solidFill>
                <a:latin typeface="Segoe UI Semibold"/>
                <a:cs typeface="Segoe UI Semilight" panose="020B0402040204020203" pitchFamily="34" charset="0"/>
              </a:rPr>
              <a:t>Подробная информация с уч</a:t>
            </a:r>
            <a:r>
              <a:rPr lang="ru-RU" b="1" dirty="0">
                <a:ln w="3175">
                  <a:noFill/>
                </a:ln>
                <a:solidFill>
                  <a:srgbClr val="0078D4"/>
                </a:solidFill>
                <a:latin typeface="Segoe UI Semibold"/>
                <a:cs typeface="Segoe UI Semilight" panose="020B0402040204020203" pitchFamily="34" charset="0"/>
              </a:rPr>
              <a:t>етом контекста </a:t>
            </a:r>
            <a:r>
              <a:rPr lang="en-US" sz="1800" b="1" dirty="0">
                <a:ln w="3175">
                  <a:noFill/>
                </a:ln>
                <a:solidFill>
                  <a:srgbClr val="0078D4"/>
                </a:solidFill>
                <a:latin typeface="Segoe UI Semibold"/>
                <a:cs typeface="Segoe UI Semilight" panose="020B0402040204020203" pitchFamily="34" charset="0"/>
              </a:rPr>
              <a:t>OT</a:t>
            </a:r>
            <a:r>
              <a:rPr lang="ru-RU" sz="1800" b="1" dirty="0">
                <a:ln w="3175">
                  <a:noFill/>
                </a:ln>
                <a:solidFill>
                  <a:srgbClr val="0078D4"/>
                </a:solidFill>
                <a:latin typeface="Segoe UI Semibold"/>
                <a:cs typeface="Segoe UI Semilight" panose="020B0402040204020203" pitchFamily="34" charset="0"/>
              </a:rPr>
              <a:t> из</a:t>
            </a:r>
            <a:r>
              <a:rPr kumimoji="0" lang="en-US" sz="1800" b="1" i="0" u="none" strike="noStrike" kern="1200" cap="none" spc="0" normalizeH="0" baseline="0" noProof="0" dirty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 Azure Defender for IoT</a:t>
            </a:r>
          </a:p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941"/>
              </a:spcAft>
              <a:buClrTx/>
              <a:buSzTx/>
              <a:buFontTx/>
              <a:buNone/>
              <a:tabLst/>
              <a:defRPr/>
            </a:pPr>
            <a:r>
              <a:rPr lang="ru-RU" b="1" dirty="0">
                <a:ln w="3175">
                  <a:noFill/>
                </a:ln>
                <a:solidFill>
                  <a:srgbClr val="0078D4"/>
                </a:solidFill>
                <a:latin typeface="Segoe UI Semibold"/>
                <a:cs typeface="Segoe UI Semilight" panose="020B0402040204020203" pitchFamily="34" charset="0"/>
              </a:rPr>
              <a:t>Исследования специфичных для </a:t>
            </a:r>
            <a:r>
              <a:rPr kumimoji="0" lang="en-US" sz="1800" b="1" i="0" u="none" strike="noStrike" kern="1200" cap="none" spc="0" normalizeH="0" baseline="0" noProof="0" dirty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OT</a:t>
            </a:r>
            <a:r>
              <a:rPr kumimoji="0" lang="ru-RU" sz="1800" b="1" i="0" u="none" strike="noStrike" kern="1200" cap="none" spc="0" normalizeH="0" baseline="0" noProof="0" dirty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 угроз от команды </a:t>
            </a:r>
            <a:r>
              <a:rPr kumimoji="0" lang="en-US" sz="1800" b="1" i="0" u="none" strike="noStrike" kern="1200" cap="none" spc="0" normalizeH="0" baseline="0" noProof="0" dirty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Section 52 </a:t>
            </a:r>
            <a:endParaRPr kumimoji="0" lang="ru-RU" sz="1800" b="1" i="0" u="none" strike="noStrike" kern="1200" cap="none" spc="0" normalizeH="0" baseline="0" noProof="0" dirty="0">
              <a:ln w="3175"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941"/>
              </a:spcAft>
              <a:buClrTx/>
              <a:buSzTx/>
              <a:buFontTx/>
              <a:buNone/>
              <a:tabLst/>
              <a:defRPr/>
            </a:pPr>
            <a:r>
              <a:rPr lang="ru-RU" b="1" dirty="0">
                <a:ln w="3175">
                  <a:noFill/>
                </a:ln>
                <a:solidFill>
                  <a:srgbClr val="0078D4"/>
                </a:solidFill>
                <a:latin typeface="Segoe UI Semibold"/>
                <a:cs typeface="Segoe UI Semilight" panose="020B0402040204020203" pitchFamily="34" charset="0"/>
              </a:rPr>
              <a:t>Сценарии </a:t>
            </a:r>
            <a:r>
              <a:rPr lang="en-US" b="1" dirty="0">
                <a:ln w="3175">
                  <a:noFill/>
                </a:ln>
                <a:solidFill>
                  <a:srgbClr val="0078D4"/>
                </a:solidFill>
                <a:latin typeface="Segoe UI Semibold"/>
                <a:cs typeface="Segoe UI Semilight" panose="020B0402040204020203" pitchFamily="34" charset="0"/>
              </a:rPr>
              <a:t>SOAR</a:t>
            </a:r>
            <a:r>
              <a:rPr lang="ru-RU" b="1" dirty="0">
                <a:ln w="3175">
                  <a:noFill/>
                </a:ln>
                <a:solidFill>
                  <a:srgbClr val="0078D4"/>
                </a:solidFill>
                <a:latin typeface="Segoe UI Semibold"/>
                <a:cs typeface="Segoe UI Semilight" panose="020B0402040204020203" pitchFamily="34" charset="0"/>
              </a:rPr>
              <a:t> с учетом специфики </a:t>
            </a:r>
            <a:r>
              <a:rPr kumimoji="0" lang="en-US" sz="1800" b="1" i="0" u="none" strike="noStrike" kern="1200" cap="none" spc="0" normalizeH="0" baseline="0" noProof="0" dirty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OT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E9A06A3-8D7D-4622-94DE-07297F0EA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425999" y="2033266"/>
            <a:ext cx="5014638" cy="4017802"/>
            <a:chOff x="783477" y="1883618"/>
            <a:chExt cx="5014638" cy="401780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380CD3C-9394-46F8-BEB0-85C327F062CA}"/>
                </a:ext>
              </a:extLst>
            </p:cNvPr>
            <p:cNvSpPr/>
            <p:nvPr/>
          </p:nvSpPr>
          <p:spPr>
            <a:xfrm>
              <a:off x="4453299" y="3212775"/>
              <a:ext cx="1344816" cy="371087"/>
            </a:xfrm>
            <a:prstGeom prst="rect">
              <a:avLst/>
            </a:prstGeom>
          </p:spPr>
          <p:txBody>
            <a:bodyPr wrap="none" lIns="89642" tIns="89642" rIns="89642" bIns="89642" anchor="ctr" anchorCtr="0">
              <a:spAutoFit/>
            </a:bodyPr>
            <a:lstStyle/>
            <a:p>
              <a:pPr marL="0" marR="0" lvl="0" indent="0" algn="ctr" defTabSz="913874" rtl="0" eaLnBrk="1" fontAlgn="auto" latinLnBrk="0" hangingPunct="1">
                <a:lnSpc>
                  <a:spcPct val="90000"/>
                </a:lnSpc>
                <a:spcBef>
                  <a:spcPts val="1173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ru-RU" sz="1372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282828"/>
                      </a:gs>
                      <a:gs pos="100000">
                        <a:srgbClr val="28282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 Light" panose="020B0502040204020203" pitchFamily="34" charset="0"/>
                </a:rPr>
                <a:t>Обнаружение</a:t>
              </a:r>
              <a:endParaRPr kumimoji="0" lang="en-US" sz="13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282828"/>
                    </a:gs>
                    <a:gs pos="100000">
                      <a:srgbClr val="282828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Light" panose="020B0502040204020203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926B204-A125-4242-AE74-3314D7FCAB45}"/>
                </a:ext>
              </a:extLst>
            </p:cNvPr>
            <p:cNvSpPr/>
            <p:nvPr/>
          </p:nvSpPr>
          <p:spPr>
            <a:xfrm>
              <a:off x="783477" y="3167102"/>
              <a:ext cx="1346418" cy="371087"/>
            </a:xfrm>
            <a:prstGeom prst="rect">
              <a:avLst/>
            </a:prstGeom>
          </p:spPr>
          <p:txBody>
            <a:bodyPr wrap="none" lIns="89642" tIns="89642" rIns="89642" bIns="89642" anchor="ctr" anchorCtr="0">
              <a:spAutoFit/>
            </a:bodyPr>
            <a:lstStyle/>
            <a:p>
              <a:pPr marL="0" marR="0" lvl="0" indent="0" algn="ctr" defTabSz="913874" rtl="0" eaLnBrk="1" fontAlgn="auto" latinLnBrk="0" hangingPunct="1">
                <a:lnSpc>
                  <a:spcPct val="90000"/>
                </a:lnSpc>
                <a:spcBef>
                  <a:spcPts val="1173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ru-RU" sz="1372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282828"/>
                      </a:gs>
                      <a:gs pos="100000">
                        <a:srgbClr val="28282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 Light" panose="020B0502040204020203" pitchFamily="34" charset="0"/>
                </a:rPr>
                <a:t>Реагирование</a:t>
              </a:r>
              <a:endParaRPr kumimoji="0" lang="en-US" sz="13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282828"/>
                    </a:gs>
                    <a:gs pos="100000">
                      <a:srgbClr val="282828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Light" panose="020B0502040204020203" pitchFamily="34" charset="0"/>
              </a:endParaRPr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DB417C59-C753-4EFB-BD3E-F80D4157F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7586" y="5432022"/>
              <a:ext cx="60939" cy="8102"/>
            </a:xfrm>
            <a:custGeom>
              <a:avLst/>
              <a:gdLst>
                <a:gd name="T0" fmla="*/ 160 w 171"/>
                <a:gd name="T1" fmla="*/ 21 h 21"/>
                <a:gd name="T2" fmla="*/ 11 w 171"/>
                <a:gd name="T3" fmla="*/ 21 h 21"/>
                <a:gd name="T4" fmla="*/ 0 w 171"/>
                <a:gd name="T5" fmla="*/ 10 h 21"/>
                <a:gd name="T6" fmla="*/ 0 w 171"/>
                <a:gd name="T7" fmla="*/ 10 h 21"/>
                <a:gd name="T8" fmla="*/ 11 w 171"/>
                <a:gd name="T9" fmla="*/ 0 h 21"/>
                <a:gd name="T10" fmla="*/ 160 w 171"/>
                <a:gd name="T11" fmla="*/ 0 h 21"/>
                <a:gd name="T12" fmla="*/ 171 w 171"/>
                <a:gd name="T13" fmla="*/ 10 h 21"/>
                <a:gd name="T14" fmla="*/ 171 w 171"/>
                <a:gd name="T15" fmla="*/ 10 h 21"/>
                <a:gd name="T16" fmla="*/ 160 w 171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21">
                  <a:moveTo>
                    <a:pt x="160" y="21"/>
                  </a:moveTo>
                  <a:cubicBezTo>
                    <a:pt x="11" y="21"/>
                    <a:pt x="11" y="21"/>
                    <a:pt x="11" y="21"/>
                  </a:cubicBezTo>
                  <a:cubicBezTo>
                    <a:pt x="5" y="21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6" y="0"/>
                    <a:pt x="171" y="4"/>
                    <a:pt x="171" y="10"/>
                  </a:cubicBezTo>
                  <a:cubicBezTo>
                    <a:pt x="171" y="10"/>
                    <a:pt x="171" y="10"/>
                    <a:pt x="171" y="10"/>
                  </a:cubicBezTo>
                  <a:cubicBezTo>
                    <a:pt x="171" y="16"/>
                    <a:pt x="166" y="21"/>
                    <a:pt x="160" y="21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89642" rIns="89642" bIns="89642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8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72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282828"/>
                    </a:gs>
                    <a:gs pos="100000">
                      <a:srgbClr val="282828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3E151DE-3F27-4C3B-953A-8766D55735BF}"/>
                </a:ext>
              </a:extLst>
            </p:cNvPr>
            <p:cNvSpPr/>
            <p:nvPr/>
          </p:nvSpPr>
          <p:spPr>
            <a:xfrm>
              <a:off x="2570157" y="5530333"/>
              <a:ext cx="1434584" cy="371087"/>
            </a:xfrm>
            <a:prstGeom prst="rect">
              <a:avLst/>
            </a:prstGeom>
          </p:spPr>
          <p:txBody>
            <a:bodyPr wrap="none" lIns="89642" tIns="89642" rIns="89642" bIns="89642" anchor="ctr" anchorCtr="0">
              <a:spAutoFit/>
            </a:bodyPr>
            <a:lstStyle/>
            <a:p>
              <a:pPr marL="0" marR="0" lvl="0" indent="0" algn="ctr" defTabSz="913874" rtl="0" eaLnBrk="1" fontAlgn="auto" latinLnBrk="0" hangingPunct="1">
                <a:lnSpc>
                  <a:spcPct val="90000"/>
                </a:lnSpc>
                <a:spcBef>
                  <a:spcPts val="1173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ru-RU" sz="1372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282828"/>
                      </a:gs>
                      <a:gs pos="100000">
                        <a:srgbClr val="28282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 Light" panose="020B0502040204020203" pitchFamily="34" charset="0"/>
                </a:rPr>
                <a:t>Расследование</a:t>
              </a:r>
              <a:endParaRPr kumimoji="0" lang="en-US" sz="13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282828"/>
                    </a:gs>
                    <a:gs pos="100000">
                      <a:srgbClr val="282828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Light" panose="020B0502040204020203" pitchFamily="34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E1AD13F-B1F4-4A7F-B535-060996D123DF}"/>
                </a:ext>
              </a:extLst>
            </p:cNvPr>
            <p:cNvGrpSpPr/>
            <p:nvPr/>
          </p:nvGrpSpPr>
          <p:grpSpPr>
            <a:xfrm>
              <a:off x="2035021" y="2667354"/>
              <a:ext cx="2511550" cy="2463992"/>
              <a:chOff x="2233746" y="3088739"/>
              <a:chExt cx="2284429" cy="2241171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6CEF3D9-0C9E-4963-B471-F51753E65190}"/>
                  </a:ext>
                </a:extLst>
              </p:cNvPr>
              <p:cNvSpPr/>
              <p:nvPr/>
            </p:nvSpPr>
            <p:spPr bwMode="auto">
              <a:xfrm>
                <a:off x="2233746" y="3088739"/>
                <a:ext cx="2284429" cy="2241171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9642" tIns="89642" rIns="89642" bIns="8964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57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E9C850C-D811-40C1-9B8F-D557255A1171}"/>
                  </a:ext>
                </a:extLst>
              </p:cNvPr>
              <p:cNvSpPr txBox="1"/>
              <p:nvPr/>
            </p:nvSpPr>
            <p:spPr>
              <a:xfrm>
                <a:off x="2550401" y="4205073"/>
                <a:ext cx="1651118" cy="362200"/>
              </a:xfrm>
              <a:prstGeom prst="rect">
                <a:avLst/>
              </a:prstGeom>
              <a:noFill/>
            </p:spPr>
            <p:txBody>
              <a:bodyPr wrap="square" lIns="89642" tIns="89642" rIns="89642" bIns="89642" rtlCol="0" anchor="ctr" anchorCtr="0">
                <a:spAutoFit/>
              </a:bodyPr>
              <a:lstStyle/>
              <a:p>
                <a:pPr marL="0" marR="0" lvl="0" indent="0" algn="ctr" defTabSz="91387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8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78D4"/>
                        </a:gs>
                        <a:gs pos="100000">
                          <a:srgbClr val="0078D4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Azure Sentinel</a:t>
                </a: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8377BC88-A702-49FF-9937-FF8BDA68B5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67599" y="3680200"/>
                <a:ext cx="416723" cy="477771"/>
              </a:xfrm>
              <a:prstGeom prst="rect">
                <a:avLst/>
              </a:prstGeom>
            </p:spPr>
          </p:pic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FF9372C-9E8A-43FD-8A5C-85103D27D58F}"/>
                </a:ext>
              </a:extLst>
            </p:cNvPr>
            <p:cNvSpPr/>
            <p:nvPr/>
          </p:nvSpPr>
          <p:spPr bwMode="auto">
            <a:xfrm>
              <a:off x="2917850" y="2305909"/>
              <a:ext cx="739201" cy="739201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254000" dist="50800" dir="2700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16" rIns="0" bIns="4661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193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C1D0CEB-8932-43AD-8469-C2F6BBA2DD88}"/>
                </a:ext>
              </a:extLst>
            </p:cNvPr>
            <p:cNvSpPr/>
            <p:nvPr/>
          </p:nvSpPr>
          <p:spPr bwMode="auto">
            <a:xfrm>
              <a:off x="2917850" y="4733703"/>
              <a:ext cx="739201" cy="739201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254000" dist="50800" dir="2700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16" rIns="0" bIns="4661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193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44F0826-29CD-4AF4-9AAE-CD4EDBE7DE25}"/>
                </a:ext>
              </a:extLst>
            </p:cNvPr>
            <p:cNvSpPr/>
            <p:nvPr/>
          </p:nvSpPr>
          <p:spPr bwMode="auto">
            <a:xfrm>
              <a:off x="1656256" y="3529750"/>
              <a:ext cx="739201" cy="739201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254000" dist="50800" dir="2700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16" rIns="0" bIns="4661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193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5DD38BD-27D5-4C6B-A63A-643A6658125A}"/>
                </a:ext>
              </a:extLst>
            </p:cNvPr>
            <p:cNvSpPr/>
            <p:nvPr/>
          </p:nvSpPr>
          <p:spPr bwMode="auto">
            <a:xfrm>
              <a:off x="4082135" y="3529750"/>
              <a:ext cx="739201" cy="739201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254000" dist="50800" dir="2700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16" rIns="0" bIns="4661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193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C856BAC-3B65-4804-819B-B63D5D9F7B7B}"/>
                </a:ext>
              </a:extLst>
            </p:cNvPr>
            <p:cNvSpPr/>
            <p:nvPr/>
          </p:nvSpPr>
          <p:spPr>
            <a:xfrm>
              <a:off x="2960490" y="1883618"/>
              <a:ext cx="653921" cy="371087"/>
            </a:xfrm>
            <a:prstGeom prst="rect">
              <a:avLst/>
            </a:prstGeom>
          </p:spPr>
          <p:txBody>
            <a:bodyPr wrap="none" lIns="89642" tIns="89642" rIns="89642" bIns="89642" anchor="ctr" anchorCtr="0">
              <a:spAutoFit/>
            </a:bodyPr>
            <a:lstStyle/>
            <a:p>
              <a:pPr marL="0" marR="0" lvl="0" indent="0" algn="ctr" defTabSz="913874" rtl="0" eaLnBrk="1" fontAlgn="auto" latinLnBrk="0" hangingPunct="1">
                <a:lnSpc>
                  <a:spcPct val="90000"/>
                </a:lnSpc>
                <a:spcBef>
                  <a:spcPts val="1173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ru-RU" sz="1372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282828"/>
                      </a:gs>
                      <a:gs pos="100000">
                        <a:srgbClr val="28282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 Light" panose="020B0502040204020203" pitchFamily="34" charset="0"/>
                </a:rPr>
                <a:t>Сбор</a:t>
              </a:r>
              <a:r>
                <a:rPr kumimoji="0" lang="en-US" sz="1372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282828"/>
                      </a:gs>
                      <a:gs pos="100000">
                        <a:srgbClr val="28282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 Light" panose="020B0502040204020203" pitchFamily="34" charset="0"/>
                </a:rPr>
                <a:t> </a:t>
              </a:r>
            </a:p>
          </p:txBody>
        </p:sp>
        <p:grpSp>
          <p:nvGrpSpPr>
            <p:cNvPr id="60" name="Group 4">
              <a:extLst>
                <a:ext uri="{FF2B5EF4-FFF2-40B4-BE49-F238E27FC236}">
                  <a16:creationId xmlns:a16="http://schemas.microsoft.com/office/drawing/2014/main" id="{E8B1292E-628D-46F6-B2B5-08425FDD5BF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14480" y="4930333"/>
              <a:ext cx="345941" cy="345941"/>
              <a:chOff x="5004" y="797"/>
              <a:chExt cx="256" cy="256"/>
            </a:xfrm>
          </p:grpSpPr>
          <p:sp>
            <p:nvSpPr>
              <p:cNvPr id="61" name="AutoShape 3">
                <a:extLst>
                  <a:ext uri="{FF2B5EF4-FFF2-40B4-BE49-F238E27FC236}">
                    <a16:creationId xmlns:a16="http://schemas.microsoft.com/office/drawing/2014/main" id="{54DB076C-F62A-4228-80CE-465E742538B1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004" y="797"/>
                <a:ext cx="256" cy="2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" name="Freeform 5">
                <a:extLst>
                  <a:ext uri="{FF2B5EF4-FFF2-40B4-BE49-F238E27FC236}">
                    <a16:creationId xmlns:a16="http://schemas.microsoft.com/office/drawing/2014/main" id="{5E702026-787B-4BA1-8936-F5BEDCFEC9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7" y="795"/>
                <a:ext cx="181" cy="181"/>
              </a:xfrm>
              <a:custGeom>
                <a:avLst/>
                <a:gdLst>
                  <a:gd name="T0" fmla="*/ 293 w 293"/>
                  <a:gd name="T1" fmla="*/ 145 h 292"/>
                  <a:gd name="T2" fmla="*/ 292 w 293"/>
                  <a:gd name="T3" fmla="*/ 129 h 292"/>
                  <a:gd name="T4" fmla="*/ 288 w 293"/>
                  <a:gd name="T5" fmla="*/ 107 h 292"/>
                  <a:gd name="T6" fmla="*/ 283 w 293"/>
                  <a:gd name="T7" fmla="*/ 91 h 292"/>
                  <a:gd name="T8" fmla="*/ 273 w 293"/>
                  <a:gd name="T9" fmla="*/ 72 h 292"/>
                  <a:gd name="T10" fmla="*/ 264 w 293"/>
                  <a:gd name="T11" fmla="*/ 58 h 292"/>
                  <a:gd name="T12" fmla="*/ 250 w 293"/>
                  <a:gd name="T13" fmla="*/ 42 h 292"/>
                  <a:gd name="T14" fmla="*/ 236 w 293"/>
                  <a:gd name="T15" fmla="*/ 30 h 292"/>
                  <a:gd name="T16" fmla="*/ 220 w 293"/>
                  <a:gd name="T17" fmla="*/ 19 h 292"/>
                  <a:gd name="T18" fmla="*/ 205 w 293"/>
                  <a:gd name="T19" fmla="*/ 11 h 292"/>
                  <a:gd name="T20" fmla="*/ 185 w 293"/>
                  <a:gd name="T21" fmla="*/ 4 h 292"/>
                  <a:gd name="T22" fmla="*/ 169 w 293"/>
                  <a:gd name="T23" fmla="*/ 2 h 292"/>
                  <a:gd name="T24" fmla="*/ 146 w 293"/>
                  <a:gd name="T25" fmla="*/ 0 h 292"/>
                  <a:gd name="T26" fmla="*/ 146 w 293"/>
                  <a:gd name="T27" fmla="*/ 0 h 292"/>
                  <a:gd name="T28" fmla="*/ 130 w 293"/>
                  <a:gd name="T29" fmla="*/ 1 h 292"/>
                  <a:gd name="T30" fmla="*/ 108 w 293"/>
                  <a:gd name="T31" fmla="*/ 4 h 292"/>
                  <a:gd name="T32" fmla="*/ 92 w 293"/>
                  <a:gd name="T33" fmla="*/ 9 h 292"/>
                  <a:gd name="T34" fmla="*/ 73 w 293"/>
                  <a:gd name="T35" fmla="*/ 19 h 292"/>
                  <a:gd name="T36" fmla="*/ 61 w 293"/>
                  <a:gd name="T37" fmla="*/ 27 h 292"/>
                  <a:gd name="T38" fmla="*/ 59 w 293"/>
                  <a:gd name="T39" fmla="*/ 28 h 292"/>
                  <a:gd name="T40" fmla="*/ 43 w 293"/>
                  <a:gd name="T41" fmla="*/ 42 h 292"/>
                  <a:gd name="T42" fmla="*/ 31 w 293"/>
                  <a:gd name="T43" fmla="*/ 56 h 292"/>
                  <a:gd name="T44" fmla="*/ 20 w 293"/>
                  <a:gd name="T45" fmla="*/ 72 h 292"/>
                  <a:gd name="T46" fmla="*/ 12 w 293"/>
                  <a:gd name="T47" fmla="*/ 87 h 292"/>
                  <a:gd name="T48" fmla="*/ 5 w 293"/>
                  <a:gd name="T49" fmla="*/ 107 h 292"/>
                  <a:gd name="T50" fmla="*/ 2 w 293"/>
                  <a:gd name="T51" fmla="*/ 123 h 292"/>
                  <a:gd name="T52" fmla="*/ 0 w 293"/>
                  <a:gd name="T53" fmla="*/ 145 h 292"/>
                  <a:gd name="T54" fmla="*/ 1 w 293"/>
                  <a:gd name="T55" fmla="*/ 160 h 292"/>
                  <a:gd name="T56" fmla="*/ 9 w 293"/>
                  <a:gd name="T57" fmla="*/ 195 h 292"/>
                  <a:gd name="T58" fmla="*/ 10 w 293"/>
                  <a:gd name="T59" fmla="*/ 200 h 292"/>
                  <a:gd name="T60" fmla="*/ 26 w 293"/>
                  <a:gd name="T61" fmla="*/ 229 h 292"/>
                  <a:gd name="T62" fmla="*/ 34 w 293"/>
                  <a:gd name="T63" fmla="*/ 239 h 292"/>
                  <a:gd name="T64" fmla="*/ 80 w 293"/>
                  <a:gd name="T65" fmla="*/ 276 h 292"/>
                  <a:gd name="T66" fmla="*/ 136 w 293"/>
                  <a:gd name="T67" fmla="*/ 292 h 292"/>
                  <a:gd name="T68" fmla="*/ 148 w 293"/>
                  <a:gd name="T69" fmla="*/ 292 h 292"/>
                  <a:gd name="T70" fmla="*/ 182 w 293"/>
                  <a:gd name="T71" fmla="*/ 288 h 292"/>
                  <a:gd name="T72" fmla="*/ 187 w 293"/>
                  <a:gd name="T73" fmla="*/ 287 h 292"/>
                  <a:gd name="T74" fmla="*/ 219 w 293"/>
                  <a:gd name="T75" fmla="*/ 273 h 292"/>
                  <a:gd name="T76" fmla="*/ 232 w 293"/>
                  <a:gd name="T77" fmla="*/ 265 h 292"/>
                  <a:gd name="T78" fmla="*/ 250 w 293"/>
                  <a:gd name="T79" fmla="*/ 250 h 292"/>
                  <a:gd name="T80" fmla="*/ 261 w 293"/>
                  <a:gd name="T81" fmla="*/ 238 h 292"/>
                  <a:gd name="T82" fmla="*/ 273 w 293"/>
                  <a:gd name="T83" fmla="*/ 220 h 292"/>
                  <a:gd name="T84" fmla="*/ 281 w 293"/>
                  <a:gd name="T85" fmla="*/ 205 h 292"/>
                  <a:gd name="T86" fmla="*/ 287 w 293"/>
                  <a:gd name="T87" fmla="*/ 187 h 292"/>
                  <a:gd name="T88" fmla="*/ 291 w 293"/>
                  <a:gd name="T89" fmla="*/ 169 h 292"/>
                  <a:gd name="T90" fmla="*/ 293 w 293"/>
                  <a:gd name="T91" fmla="*/ 148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3" h="292">
                    <a:moveTo>
                      <a:pt x="293" y="148"/>
                    </a:moveTo>
                    <a:lnTo>
                      <a:pt x="293" y="148"/>
                    </a:lnTo>
                    <a:cubicBezTo>
                      <a:pt x="293" y="147"/>
                      <a:pt x="293" y="146"/>
                      <a:pt x="293" y="145"/>
                    </a:cubicBezTo>
                    <a:cubicBezTo>
                      <a:pt x="293" y="143"/>
                      <a:pt x="293" y="141"/>
                      <a:pt x="293" y="138"/>
                    </a:cubicBezTo>
                    <a:cubicBezTo>
                      <a:pt x="293" y="136"/>
                      <a:pt x="293" y="134"/>
                      <a:pt x="293" y="132"/>
                    </a:cubicBezTo>
                    <a:cubicBezTo>
                      <a:pt x="292" y="131"/>
                      <a:pt x="292" y="130"/>
                      <a:pt x="292" y="129"/>
                    </a:cubicBezTo>
                    <a:cubicBezTo>
                      <a:pt x="292" y="126"/>
                      <a:pt x="291" y="122"/>
                      <a:pt x="291" y="119"/>
                    </a:cubicBezTo>
                    <a:cubicBezTo>
                      <a:pt x="290" y="116"/>
                      <a:pt x="289" y="113"/>
                      <a:pt x="289" y="110"/>
                    </a:cubicBezTo>
                    <a:cubicBezTo>
                      <a:pt x="288" y="109"/>
                      <a:pt x="288" y="108"/>
                      <a:pt x="288" y="107"/>
                    </a:cubicBezTo>
                    <a:cubicBezTo>
                      <a:pt x="287" y="104"/>
                      <a:pt x="287" y="103"/>
                      <a:pt x="286" y="101"/>
                    </a:cubicBezTo>
                    <a:cubicBezTo>
                      <a:pt x="285" y="99"/>
                      <a:pt x="285" y="97"/>
                      <a:pt x="284" y="94"/>
                    </a:cubicBezTo>
                    <a:cubicBezTo>
                      <a:pt x="284" y="93"/>
                      <a:pt x="283" y="93"/>
                      <a:pt x="283" y="91"/>
                    </a:cubicBezTo>
                    <a:cubicBezTo>
                      <a:pt x="282" y="88"/>
                      <a:pt x="280" y="86"/>
                      <a:pt x="279" y="83"/>
                    </a:cubicBezTo>
                    <a:cubicBezTo>
                      <a:pt x="277" y="80"/>
                      <a:pt x="276" y="77"/>
                      <a:pt x="274" y="74"/>
                    </a:cubicBezTo>
                    <a:cubicBezTo>
                      <a:pt x="274" y="73"/>
                      <a:pt x="274" y="72"/>
                      <a:pt x="273" y="72"/>
                    </a:cubicBezTo>
                    <a:cubicBezTo>
                      <a:pt x="272" y="70"/>
                      <a:pt x="271" y="68"/>
                      <a:pt x="269" y="66"/>
                    </a:cubicBezTo>
                    <a:cubicBezTo>
                      <a:pt x="268" y="64"/>
                      <a:pt x="267" y="62"/>
                      <a:pt x="266" y="60"/>
                    </a:cubicBezTo>
                    <a:cubicBezTo>
                      <a:pt x="265" y="59"/>
                      <a:pt x="264" y="58"/>
                      <a:pt x="264" y="58"/>
                    </a:cubicBezTo>
                    <a:cubicBezTo>
                      <a:pt x="262" y="56"/>
                      <a:pt x="261" y="54"/>
                      <a:pt x="259" y="52"/>
                    </a:cubicBezTo>
                    <a:cubicBezTo>
                      <a:pt x="256" y="49"/>
                      <a:pt x="254" y="45"/>
                      <a:pt x="251" y="42"/>
                    </a:cubicBezTo>
                    <a:cubicBezTo>
                      <a:pt x="250" y="42"/>
                      <a:pt x="250" y="42"/>
                      <a:pt x="250" y="42"/>
                    </a:cubicBezTo>
                    <a:cubicBezTo>
                      <a:pt x="249" y="41"/>
                      <a:pt x="249" y="41"/>
                      <a:pt x="248" y="40"/>
                    </a:cubicBezTo>
                    <a:cubicBezTo>
                      <a:pt x="245" y="37"/>
                      <a:pt x="242" y="34"/>
                      <a:pt x="239" y="31"/>
                    </a:cubicBezTo>
                    <a:cubicBezTo>
                      <a:pt x="238" y="31"/>
                      <a:pt x="237" y="30"/>
                      <a:pt x="236" y="30"/>
                    </a:cubicBezTo>
                    <a:cubicBezTo>
                      <a:pt x="235" y="29"/>
                      <a:pt x="234" y="28"/>
                      <a:pt x="233" y="27"/>
                    </a:cubicBezTo>
                    <a:cubicBezTo>
                      <a:pt x="229" y="25"/>
                      <a:pt x="225" y="22"/>
                      <a:pt x="221" y="19"/>
                    </a:cubicBezTo>
                    <a:cubicBezTo>
                      <a:pt x="221" y="19"/>
                      <a:pt x="221" y="19"/>
                      <a:pt x="220" y="19"/>
                    </a:cubicBezTo>
                    <a:cubicBezTo>
                      <a:pt x="218" y="17"/>
                      <a:pt x="216" y="16"/>
                      <a:pt x="213" y="15"/>
                    </a:cubicBezTo>
                    <a:cubicBezTo>
                      <a:pt x="211" y="14"/>
                      <a:pt x="209" y="13"/>
                      <a:pt x="206" y="11"/>
                    </a:cubicBezTo>
                    <a:cubicBezTo>
                      <a:pt x="206" y="11"/>
                      <a:pt x="205" y="11"/>
                      <a:pt x="205" y="11"/>
                    </a:cubicBezTo>
                    <a:cubicBezTo>
                      <a:pt x="201" y="9"/>
                      <a:pt x="196" y="8"/>
                      <a:pt x="192" y="6"/>
                    </a:cubicBezTo>
                    <a:cubicBezTo>
                      <a:pt x="191" y="6"/>
                      <a:pt x="189" y="5"/>
                      <a:pt x="188" y="5"/>
                    </a:cubicBezTo>
                    <a:cubicBezTo>
                      <a:pt x="187" y="5"/>
                      <a:pt x="186" y="4"/>
                      <a:pt x="185" y="4"/>
                    </a:cubicBezTo>
                    <a:cubicBezTo>
                      <a:pt x="181" y="4"/>
                      <a:pt x="177" y="3"/>
                      <a:pt x="173" y="2"/>
                    </a:cubicBezTo>
                    <a:cubicBezTo>
                      <a:pt x="172" y="2"/>
                      <a:pt x="171" y="2"/>
                      <a:pt x="170" y="2"/>
                    </a:cubicBezTo>
                    <a:cubicBezTo>
                      <a:pt x="170" y="2"/>
                      <a:pt x="170" y="2"/>
                      <a:pt x="169" y="2"/>
                    </a:cubicBezTo>
                    <a:cubicBezTo>
                      <a:pt x="165" y="1"/>
                      <a:pt x="161" y="1"/>
                      <a:pt x="157" y="0"/>
                    </a:cubicBezTo>
                    <a:cubicBezTo>
                      <a:pt x="154" y="0"/>
                      <a:pt x="152" y="0"/>
                      <a:pt x="149" y="0"/>
                    </a:cubicBezTo>
                    <a:cubicBezTo>
                      <a:pt x="148" y="0"/>
                      <a:pt x="147" y="0"/>
                      <a:pt x="146" y="0"/>
                    </a:cubicBezTo>
                    <a:lnTo>
                      <a:pt x="146" y="0"/>
                    </a:lnTo>
                    <a:lnTo>
                      <a:pt x="146" y="0"/>
                    </a:lnTo>
                    <a:lnTo>
                      <a:pt x="146" y="0"/>
                    </a:lnTo>
                    <a:cubicBezTo>
                      <a:pt x="144" y="0"/>
                      <a:pt x="142" y="0"/>
                      <a:pt x="139" y="0"/>
                    </a:cubicBezTo>
                    <a:cubicBezTo>
                      <a:pt x="137" y="0"/>
                      <a:pt x="135" y="0"/>
                      <a:pt x="133" y="0"/>
                    </a:cubicBezTo>
                    <a:cubicBezTo>
                      <a:pt x="132" y="1"/>
                      <a:pt x="131" y="1"/>
                      <a:pt x="130" y="1"/>
                    </a:cubicBezTo>
                    <a:cubicBezTo>
                      <a:pt x="127" y="1"/>
                      <a:pt x="123" y="2"/>
                      <a:pt x="120" y="2"/>
                    </a:cubicBezTo>
                    <a:cubicBezTo>
                      <a:pt x="117" y="3"/>
                      <a:pt x="114" y="4"/>
                      <a:pt x="111" y="4"/>
                    </a:cubicBezTo>
                    <a:cubicBezTo>
                      <a:pt x="110" y="4"/>
                      <a:pt x="109" y="4"/>
                      <a:pt x="108" y="4"/>
                    </a:cubicBezTo>
                    <a:cubicBezTo>
                      <a:pt x="105" y="5"/>
                      <a:pt x="104" y="5"/>
                      <a:pt x="102" y="6"/>
                    </a:cubicBezTo>
                    <a:cubicBezTo>
                      <a:pt x="100" y="7"/>
                      <a:pt x="98" y="7"/>
                      <a:pt x="96" y="8"/>
                    </a:cubicBezTo>
                    <a:cubicBezTo>
                      <a:pt x="94" y="8"/>
                      <a:pt x="94" y="9"/>
                      <a:pt x="92" y="9"/>
                    </a:cubicBezTo>
                    <a:cubicBezTo>
                      <a:pt x="89" y="10"/>
                      <a:pt x="87" y="12"/>
                      <a:pt x="84" y="13"/>
                    </a:cubicBezTo>
                    <a:cubicBezTo>
                      <a:pt x="81" y="15"/>
                      <a:pt x="78" y="16"/>
                      <a:pt x="75" y="18"/>
                    </a:cubicBezTo>
                    <a:cubicBezTo>
                      <a:pt x="74" y="18"/>
                      <a:pt x="73" y="18"/>
                      <a:pt x="73" y="19"/>
                    </a:cubicBezTo>
                    <a:cubicBezTo>
                      <a:pt x="71" y="20"/>
                      <a:pt x="69" y="21"/>
                      <a:pt x="67" y="23"/>
                    </a:cubicBezTo>
                    <a:cubicBezTo>
                      <a:pt x="65" y="24"/>
                      <a:pt x="63" y="25"/>
                      <a:pt x="61" y="26"/>
                    </a:cubicBezTo>
                    <a:lnTo>
                      <a:pt x="61" y="27"/>
                    </a:lnTo>
                    <a:lnTo>
                      <a:pt x="61" y="27"/>
                    </a:lnTo>
                    <a:lnTo>
                      <a:pt x="61" y="26"/>
                    </a:lnTo>
                    <a:cubicBezTo>
                      <a:pt x="60" y="27"/>
                      <a:pt x="59" y="28"/>
                      <a:pt x="59" y="28"/>
                    </a:cubicBezTo>
                    <a:cubicBezTo>
                      <a:pt x="57" y="30"/>
                      <a:pt x="55" y="31"/>
                      <a:pt x="53" y="33"/>
                    </a:cubicBezTo>
                    <a:cubicBezTo>
                      <a:pt x="50" y="36"/>
                      <a:pt x="46" y="38"/>
                      <a:pt x="43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2" y="43"/>
                      <a:pt x="42" y="43"/>
                      <a:pt x="41" y="44"/>
                    </a:cubicBezTo>
                    <a:cubicBezTo>
                      <a:pt x="38" y="47"/>
                      <a:pt x="35" y="50"/>
                      <a:pt x="32" y="53"/>
                    </a:cubicBezTo>
                    <a:cubicBezTo>
                      <a:pt x="32" y="54"/>
                      <a:pt x="31" y="55"/>
                      <a:pt x="31" y="56"/>
                    </a:cubicBezTo>
                    <a:cubicBezTo>
                      <a:pt x="30" y="57"/>
                      <a:pt x="29" y="58"/>
                      <a:pt x="28" y="59"/>
                    </a:cubicBezTo>
                    <a:cubicBezTo>
                      <a:pt x="26" y="63"/>
                      <a:pt x="23" y="67"/>
                      <a:pt x="20" y="71"/>
                    </a:cubicBezTo>
                    <a:cubicBezTo>
                      <a:pt x="20" y="71"/>
                      <a:pt x="20" y="71"/>
                      <a:pt x="20" y="72"/>
                    </a:cubicBezTo>
                    <a:cubicBezTo>
                      <a:pt x="18" y="74"/>
                      <a:pt x="17" y="76"/>
                      <a:pt x="16" y="79"/>
                    </a:cubicBezTo>
                    <a:cubicBezTo>
                      <a:pt x="15" y="81"/>
                      <a:pt x="14" y="83"/>
                      <a:pt x="12" y="86"/>
                    </a:cubicBezTo>
                    <a:cubicBezTo>
                      <a:pt x="12" y="86"/>
                      <a:pt x="12" y="87"/>
                      <a:pt x="12" y="87"/>
                    </a:cubicBezTo>
                    <a:cubicBezTo>
                      <a:pt x="10" y="91"/>
                      <a:pt x="9" y="96"/>
                      <a:pt x="7" y="100"/>
                    </a:cubicBezTo>
                    <a:cubicBezTo>
                      <a:pt x="7" y="101"/>
                      <a:pt x="6" y="103"/>
                      <a:pt x="6" y="104"/>
                    </a:cubicBezTo>
                    <a:cubicBezTo>
                      <a:pt x="6" y="105"/>
                      <a:pt x="5" y="106"/>
                      <a:pt x="5" y="107"/>
                    </a:cubicBezTo>
                    <a:cubicBezTo>
                      <a:pt x="4" y="111"/>
                      <a:pt x="3" y="115"/>
                      <a:pt x="2" y="119"/>
                    </a:cubicBezTo>
                    <a:cubicBezTo>
                      <a:pt x="2" y="120"/>
                      <a:pt x="2" y="121"/>
                      <a:pt x="2" y="122"/>
                    </a:cubicBezTo>
                    <a:cubicBezTo>
                      <a:pt x="2" y="122"/>
                      <a:pt x="2" y="122"/>
                      <a:pt x="2" y="123"/>
                    </a:cubicBezTo>
                    <a:cubicBezTo>
                      <a:pt x="1" y="127"/>
                      <a:pt x="1" y="131"/>
                      <a:pt x="0" y="135"/>
                    </a:cubicBezTo>
                    <a:cubicBezTo>
                      <a:pt x="0" y="138"/>
                      <a:pt x="0" y="140"/>
                      <a:pt x="0" y="143"/>
                    </a:cubicBezTo>
                    <a:cubicBezTo>
                      <a:pt x="0" y="144"/>
                      <a:pt x="0" y="145"/>
                      <a:pt x="0" y="145"/>
                    </a:cubicBezTo>
                    <a:cubicBezTo>
                      <a:pt x="0" y="150"/>
                      <a:pt x="0" y="155"/>
                      <a:pt x="0" y="159"/>
                    </a:cubicBezTo>
                    <a:cubicBezTo>
                      <a:pt x="0" y="159"/>
                      <a:pt x="0" y="159"/>
                      <a:pt x="0" y="159"/>
                    </a:cubicBezTo>
                    <a:cubicBezTo>
                      <a:pt x="1" y="160"/>
                      <a:pt x="1" y="160"/>
                      <a:pt x="1" y="160"/>
                    </a:cubicBezTo>
                    <a:cubicBezTo>
                      <a:pt x="1" y="166"/>
                      <a:pt x="2" y="171"/>
                      <a:pt x="3" y="176"/>
                    </a:cubicBezTo>
                    <a:cubicBezTo>
                      <a:pt x="3" y="177"/>
                      <a:pt x="4" y="179"/>
                      <a:pt x="4" y="180"/>
                    </a:cubicBezTo>
                    <a:cubicBezTo>
                      <a:pt x="5" y="185"/>
                      <a:pt x="7" y="190"/>
                      <a:pt x="9" y="195"/>
                    </a:cubicBezTo>
                    <a:cubicBezTo>
                      <a:pt x="9" y="195"/>
                      <a:pt x="9" y="195"/>
                      <a:pt x="9" y="196"/>
                    </a:cubicBezTo>
                    <a:cubicBezTo>
                      <a:pt x="9" y="196"/>
                      <a:pt x="9" y="196"/>
                      <a:pt x="9" y="196"/>
                    </a:cubicBezTo>
                    <a:cubicBezTo>
                      <a:pt x="9" y="198"/>
                      <a:pt x="10" y="199"/>
                      <a:pt x="10" y="200"/>
                    </a:cubicBezTo>
                    <a:cubicBezTo>
                      <a:pt x="12" y="203"/>
                      <a:pt x="13" y="207"/>
                      <a:pt x="15" y="211"/>
                    </a:cubicBezTo>
                    <a:cubicBezTo>
                      <a:pt x="16" y="213"/>
                      <a:pt x="17" y="215"/>
                      <a:pt x="18" y="217"/>
                    </a:cubicBezTo>
                    <a:cubicBezTo>
                      <a:pt x="21" y="221"/>
                      <a:pt x="24" y="225"/>
                      <a:pt x="26" y="229"/>
                    </a:cubicBezTo>
                    <a:cubicBezTo>
                      <a:pt x="27" y="230"/>
                      <a:pt x="27" y="231"/>
                      <a:pt x="27" y="231"/>
                    </a:cubicBezTo>
                    <a:cubicBezTo>
                      <a:pt x="29" y="234"/>
                      <a:pt x="31" y="236"/>
                      <a:pt x="34" y="239"/>
                    </a:cubicBezTo>
                    <a:cubicBezTo>
                      <a:pt x="34" y="239"/>
                      <a:pt x="34" y="239"/>
                      <a:pt x="34" y="239"/>
                    </a:cubicBezTo>
                    <a:lnTo>
                      <a:pt x="34" y="239"/>
                    </a:lnTo>
                    <a:cubicBezTo>
                      <a:pt x="43" y="250"/>
                      <a:pt x="52" y="259"/>
                      <a:pt x="64" y="267"/>
                    </a:cubicBezTo>
                    <a:cubicBezTo>
                      <a:pt x="69" y="270"/>
                      <a:pt x="74" y="273"/>
                      <a:pt x="80" y="276"/>
                    </a:cubicBezTo>
                    <a:cubicBezTo>
                      <a:pt x="85" y="279"/>
                      <a:pt x="91" y="281"/>
                      <a:pt x="97" y="283"/>
                    </a:cubicBezTo>
                    <a:cubicBezTo>
                      <a:pt x="109" y="288"/>
                      <a:pt x="123" y="291"/>
                      <a:pt x="136" y="292"/>
                    </a:cubicBezTo>
                    <a:lnTo>
                      <a:pt x="136" y="292"/>
                    </a:lnTo>
                    <a:cubicBezTo>
                      <a:pt x="136" y="292"/>
                      <a:pt x="137" y="292"/>
                      <a:pt x="137" y="292"/>
                    </a:cubicBezTo>
                    <a:cubicBezTo>
                      <a:pt x="140" y="292"/>
                      <a:pt x="143" y="292"/>
                      <a:pt x="146" y="292"/>
                    </a:cubicBezTo>
                    <a:cubicBezTo>
                      <a:pt x="147" y="292"/>
                      <a:pt x="148" y="292"/>
                      <a:pt x="148" y="292"/>
                    </a:cubicBezTo>
                    <a:cubicBezTo>
                      <a:pt x="153" y="292"/>
                      <a:pt x="158" y="292"/>
                      <a:pt x="163" y="291"/>
                    </a:cubicBezTo>
                    <a:cubicBezTo>
                      <a:pt x="166" y="291"/>
                      <a:pt x="168" y="290"/>
                      <a:pt x="170" y="290"/>
                    </a:cubicBezTo>
                    <a:cubicBezTo>
                      <a:pt x="174" y="289"/>
                      <a:pt x="178" y="289"/>
                      <a:pt x="182" y="288"/>
                    </a:cubicBezTo>
                    <a:cubicBezTo>
                      <a:pt x="183" y="287"/>
                      <a:pt x="184" y="287"/>
                      <a:pt x="185" y="287"/>
                    </a:cubicBezTo>
                    <a:cubicBezTo>
                      <a:pt x="186" y="287"/>
                      <a:pt x="186" y="287"/>
                      <a:pt x="186" y="287"/>
                    </a:cubicBezTo>
                    <a:cubicBezTo>
                      <a:pt x="186" y="287"/>
                      <a:pt x="186" y="287"/>
                      <a:pt x="187" y="287"/>
                    </a:cubicBezTo>
                    <a:cubicBezTo>
                      <a:pt x="192" y="285"/>
                      <a:pt x="197" y="283"/>
                      <a:pt x="202" y="281"/>
                    </a:cubicBezTo>
                    <a:cubicBezTo>
                      <a:pt x="203" y="281"/>
                      <a:pt x="204" y="280"/>
                      <a:pt x="206" y="280"/>
                    </a:cubicBezTo>
                    <a:cubicBezTo>
                      <a:pt x="210" y="278"/>
                      <a:pt x="215" y="275"/>
                      <a:pt x="219" y="273"/>
                    </a:cubicBezTo>
                    <a:cubicBezTo>
                      <a:pt x="220" y="273"/>
                      <a:pt x="220" y="272"/>
                      <a:pt x="220" y="272"/>
                    </a:cubicBezTo>
                    <a:cubicBezTo>
                      <a:pt x="221" y="272"/>
                      <a:pt x="221" y="272"/>
                      <a:pt x="221" y="272"/>
                    </a:cubicBezTo>
                    <a:cubicBezTo>
                      <a:pt x="225" y="270"/>
                      <a:pt x="228" y="267"/>
                      <a:pt x="232" y="265"/>
                    </a:cubicBezTo>
                    <a:cubicBezTo>
                      <a:pt x="233" y="264"/>
                      <a:pt x="234" y="263"/>
                      <a:pt x="234" y="263"/>
                    </a:cubicBezTo>
                    <a:cubicBezTo>
                      <a:pt x="236" y="261"/>
                      <a:pt x="238" y="260"/>
                      <a:pt x="240" y="258"/>
                    </a:cubicBezTo>
                    <a:cubicBezTo>
                      <a:pt x="243" y="255"/>
                      <a:pt x="247" y="253"/>
                      <a:pt x="250" y="250"/>
                    </a:cubicBezTo>
                    <a:cubicBezTo>
                      <a:pt x="250" y="249"/>
                      <a:pt x="250" y="249"/>
                      <a:pt x="250" y="249"/>
                    </a:cubicBezTo>
                    <a:cubicBezTo>
                      <a:pt x="251" y="248"/>
                      <a:pt x="251" y="248"/>
                      <a:pt x="252" y="247"/>
                    </a:cubicBezTo>
                    <a:cubicBezTo>
                      <a:pt x="255" y="244"/>
                      <a:pt x="258" y="241"/>
                      <a:pt x="261" y="238"/>
                    </a:cubicBezTo>
                    <a:cubicBezTo>
                      <a:pt x="261" y="237"/>
                      <a:pt x="262" y="236"/>
                      <a:pt x="262" y="235"/>
                    </a:cubicBezTo>
                    <a:cubicBezTo>
                      <a:pt x="263" y="234"/>
                      <a:pt x="264" y="233"/>
                      <a:pt x="265" y="232"/>
                    </a:cubicBezTo>
                    <a:cubicBezTo>
                      <a:pt x="267" y="228"/>
                      <a:pt x="270" y="224"/>
                      <a:pt x="273" y="220"/>
                    </a:cubicBezTo>
                    <a:cubicBezTo>
                      <a:pt x="273" y="220"/>
                      <a:pt x="273" y="220"/>
                      <a:pt x="273" y="219"/>
                    </a:cubicBezTo>
                    <a:cubicBezTo>
                      <a:pt x="274" y="217"/>
                      <a:pt x="275" y="215"/>
                      <a:pt x="277" y="213"/>
                    </a:cubicBezTo>
                    <a:cubicBezTo>
                      <a:pt x="278" y="210"/>
                      <a:pt x="279" y="208"/>
                      <a:pt x="281" y="205"/>
                    </a:cubicBezTo>
                    <a:cubicBezTo>
                      <a:pt x="281" y="205"/>
                      <a:pt x="281" y="204"/>
                      <a:pt x="281" y="204"/>
                    </a:cubicBezTo>
                    <a:cubicBezTo>
                      <a:pt x="283" y="200"/>
                      <a:pt x="284" y="196"/>
                      <a:pt x="286" y="191"/>
                    </a:cubicBezTo>
                    <a:cubicBezTo>
                      <a:pt x="286" y="190"/>
                      <a:pt x="287" y="188"/>
                      <a:pt x="287" y="187"/>
                    </a:cubicBezTo>
                    <a:cubicBezTo>
                      <a:pt x="287" y="186"/>
                      <a:pt x="288" y="185"/>
                      <a:pt x="288" y="184"/>
                    </a:cubicBezTo>
                    <a:cubicBezTo>
                      <a:pt x="289" y="180"/>
                      <a:pt x="290" y="176"/>
                      <a:pt x="291" y="172"/>
                    </a:cubicBezTo>
                    <a:cubicBezTo>
                      <a:pt x="291" y="171"/>
                      <a:pt x="291" y="170"/>
                      <a:pt x="291" y="169"/>
                    </a:cubicBezTo>
                    <a:cubicBezTo>
                      <a:pt x="291" y="169"/>
                      <a:pt x="291" y="169"/>
                      <a:pt x="291" y="168"/>
                    </a:cubicBezTo>
                    <a:cubicBezTo>
                      <a:pt x="292" y="164"/>
                      <a:pt x="292" y="160"/>
                      <a:pt x="292" y="156"/>
                    </a:cubicBezTo>
                    <a:cubicBezTo>
                      <a:pt x="293" y="153"/>
                      <a:pt x="293" y="151"/>
                      <a:pt x="293" y="148"/>
                    </a:cubicBezTo>
                    <a:close/>
                  </a:path>
                </a:pathLst>
              </a:custGeom>
              <a:solidFill>
                <a:srgbClr val="2F2F2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" name="Freeform 6">
                <a:extLst>
                  <a:ext uri="{FF2B5EF4-FFF2-40B4-BE49-F238E27FC236}">
                    <a16:creationId xmlns:a16="http://schemas.microsoft.com/office/drawing/2014/main" id="{0ACCC16E-42AF-430E-B5FE-C22C715748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4" y="943"/>
                <a:ext cx="115" cy="115"/>
              </a:xfrm>
              <a:custGeom>
                <a:avLst/>
                <a:gdLst>
                  <a:gd name="T0" fmla="*/ 186 w 186"/>
                  <a:gd name="T1" fmla="*/ 19 h 186"/>
                  <a:gd name="T2" fmla="*/ 186 w 186"/>
                  <a:gd name="T3" fmla="*/ 19 h 186"/>
                  <a:gd name="T4" fmla="*/ 22 w 186"/>
                  <a:gd name="T5" fmla="*/ 183 h 186"/>
                  <a:gd name="T6" fmla="*/ 13 w 186"/>
                  <a:gd name="T7" fmla="*/ 186 h 186"/>
                  <a:gd name="T8" fmla="*/ 3 w 186"/>
                  <a:gd name="T9" fmla="*/ 183 h 186"/>
                  <a:gd name="T10" fmla="*/ 0 w 186"/>
                  <a:gd name="T11" fmla="*/ 173 h 186"/>
                  <a:gd name="T12" fmla="*/ 3 w 186"/>
                  <a:gd name="T13" fmla="*/ 164 h 186"/>
                  <a:gd name="T14" fmla="*/ 167 w 186"/>
                  <a:gd name="T15" fmla="*/ 0 h 186"/>
                  <a:gd name="T16" fmla="*/ 186 w 186"/>
                  <a:gd name="T17" fmla="*/ 19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6" h="186">
                    <a:moveTo>
                      <a:pt x="186" y="19"/>
                    </a:moveTo>
                    <a:lnTo>
                      <a:pt x="186" y="19"/>
                    </a:lnTo>
                    <a:lnTo>
                      <a:pt x="22" y="183"/>
                    </a:lnTo>
                    <a:cubicBezTo>
                      <a:pt x="20" y="185"/>
                      <a:pt x="16" y="186"/>
                      <a:pt x="13" y="186"/>
                    </a:cubicBezTo>
                    <a:cubicBezTo>
                      <a:pt x="9" y="186"/>
                      <a:pt x="6" y="185"/>
                      <a:pt x="3" y="183"/>
                    </a:cubicBezTo>
                    <a:cubicBezTo>
                      <a:pt x="1" y="180"/>
                      <a:pt x="0" y="177"/>
                      <a:pt x="0" y="173"/>
                    </a:cubicBezTo>
                    <a:cubicBezTo>
                      <a:pt x="0" y="170"/>
                      <a:pt x="1" y="166"/>
                      <a:pt x="3" y="164"/>
                    </a:cubicBezTo>
                    <a:lnTo>
                      <a:pt x="167" y="0"/>
                    </a:lnTo>
                    <a:lnTo>
                      <a:pt x="186" y="19"/>
                    </a:lnTo>
                    <a:close/>
                  </a:path>
                </a:pathLst>
              </a:custGeom>
              <a:solidFill>
                <a:srgbClr val="0078D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4" name="Freeform 7">
                <a:extLst>
                  <a:ext uri="{FF2B5EF4-FFF2-40B4-BE49-F238E27FC236}">
                    <a16:creationId xmlns:a16="http://schemas.microsoft.com/office/drawing/2014/main" id="{D72E9BB6-EAA6-45B7-A14F-EBA8C19B99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3" y="811"/>
                <a:ext cx="149" cy="149"/>
              </a:xfrm>
              <a:custGeom>
                <a:avLst/>
                <a:gdLst>
                  <a:gd name="T0" fmla="*/ 120 w 240"/>
                  <a:gd name="T1" fmla="*/ 240 h 240"/>
                  <a:gd name="T2" fmla="*/ 120 w 240"/>
                  <a:gd name="T3" fmla="*/ 240 h 240"/>
                  <a:gd name="T4" fmla="*/ 167 w 240"/>
                  <a:gd name="T5" fmla="*/ 230 h 240"/>
                  <a:gd name="T6" fmla="*/ 205 w 240"/>
                  <a:gd name="T7" fmla="*/ 204 h 240"/>
                  <a:gd name="T8" fmla="*/ 231 w 240"/>
                  <a:gd name="T9" fmla="*/ 166 h 240"/>
                  <a:gd name="T10" fmla="*/ 240 w 240"/>
                  <a:gd name="T11" fmla="*/ 120 h 240"/>
                  <a:gd name="T12" fmla="*/ 231 w 240"/>
                  <a:gd name="T13" fmla="*/ 73 h 240"/>
                  <a:gd name="T14" fmla="*/ 205 w 240"/>
                  <a:gd name="T15" fmla="*/ 35 h 240"/>
                  <a:gd name="T16" fmla="*/ 167 w 240"/>
                  <a:gd name="T17" fmla="*/ 9 h 240"/>
                  <a:gd name="T18" fmla="*/ 120 w 240"/>
                  <a:gd name="T19" fmla="*/ 0 h 240"/>
                  <a:gd name="T20" fmla="*/ 74 w 240"/>
                  <a:gd name="T21" fmla="*/ 9 h 240"/>
                  <a:gd name="T22" fmla="*/ 36 w 240"/>
                  <a:gd name="T23" fmla="*/ 35 h 240"/>
                  <a:gd name="T24" fmla="*/ 10 w 240"/>
                  <a:gd name="T25" fmla="*/ 73 h 240"/>
                  <a:gd name="T26" fmla="*/ 0 w 240"/>
                  <a:gd name="T27" fmla="*/ 120 h 240"/>
                  <a:gd name="T28" fmla="*/ 10 w 240"/>
                  <a:gd name="T29" fmla="*/ 166 h 240"/>
                  <a:gd name="T30" fmla="*/ 36 w 240"/>
                  <a:gd name="T31" fmla="*/ 204 h 240"/>
                  <a:gd name="T32" fmla="*/ 74 w 240"/>
                  <a:gd name="T33" fmla="*/ 230 h 240"/>
                  <a:gd name="T34" fmla="*/ 120 w 240"/>
                  <a:gd name="T35" fmla="*/ 24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0" h="240">
                    <a:moveTo>
                      <a:pt x="120" y="240"/>
                    </a:moveTo>
                    <a:lnTo>
                      <a:pt x="120" y="240"/>
                    </a:lnTo>
                    <a:cubicBezTo>
                      <a:pt x="137" y="240"/>
                      <a:pt x="153" y="236"/>
                      <a:pt x="167" y="230"/>
                    </a:cubicBezTo>
                    <a:cubicBezTo>
                      <a:pt x="182" y="224"/>
                      <a:pt x="194" y="215"/>
                      <a:pt x="205" y="204"/>
                    </a:cubicBezTo>
                    <a:cubicBezTo>
                      <a:pt x="216" y="193"/>
                      <a:pt x="225" y="181"/>
                      <a:pt x="231" y="166"/>
                    </a:cubicBezTo>
                    <a:cubicBezTo>
                      <a:pt x="237" y="152"/>
                      <a:pt x="240" y="136"/>
                      <a:pt x="240" y="120"/>
                    </a:cubicBezTo>
                    <a:cubicBezTo>
                      <a:pt x="240" y="103"/>
                      <a:pt x="237" y="87"/>
                      <a:pt x="231" y="73"/>
                    </a:cubicBezTo>
                    <a:cubicBezTo>
                      <a:pt x="225" y="58"/>
                      <a:pt x="216" y="46"/>
                      <a:pt x="205" y="35"/>
                    </a:cubicBezTo>
                    <a:cubicBezTo>
                      <a:pt x="194" y="24"/>
                      <a:pt x="182" y="15"/>
                      <a:pt x="167" y="9"/>
                    </a:cubicBezTo>
                    <a:cubicBezTo>
                      <a:pt x="153" y="3"/>
                      <a:pt x="137" y="0"/>
                      <a:pt x="120" y="0"/>
                    </a:cubicBezTo>
                    <a:cubicBezTo>
                      <a:pt x="104" y="0"/>
                      <a:pt x="88" y="3"/>
                      <a:pt x="74" y="9"/>
                    </a:cubicBezTo>
                    <a:cubicBezTo>
                      <a:pt x="59" y="15"/>
                      <a:pt x="47" y="24"/>
                      <a:pt x="36" y="35"/>
                    </a:cubicBezTo>
                    <a:cubicBezTo>
                      <a:pt x="25" y="46"/>
                      <a:pt x="16" y="58"/>
                      <a:pt x="10" y="73"/>
                    </a:cubicBezTo>
                    <a:cubicBezTo>
                      <a:pt x="4" y="87"/>
                      <a:pt x="0" y="103"/>
                      <a:pt x="0" y="120"/>
                    </a:cubicBezTo>
                    <a:cubicBezTo>
                      <a:pt x="0" y="136"/>
                      <a:pt x="4" y="152"/>
                      <a:pt x="10" y="166"/>
                    </a:cubicBezTo>
                    <a:cubicBezTo>
                      <a:pt x="16" y="181"/>
                      <a:pt x="25" y="193"/>
                      <a:pt x="36" y="204"/>
                    </a:cubicBezTo>
                    <a:cubicBezTo>
                      <a:pt x="47" y="215"/>
                      <a:pt x="59" y="224"/>
                      <a:pt x="74" y="230"/>
                    </a:cubicBezTo>
                    <a:cubicBezTo>
                      <a:pt x="88" y="236"/>
                      <a:pt x="104" y="240"/>
                      <a:pt x="120" y="240"/>
                    </a:cubicBezTo>
                    <a:close/>
                  </a:path>
                </a:pathLst>
              </a:custGeom>
              <a:solidFill>
                <a:srgbClr val="C1C1C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E94CD139-6CD5-425B-B19F-79FC9C098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63586" y="3711201"/>
              <a:ext cx="376301" cy="376301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A3CFB690-58F3-475A-BE48-71F43B3D4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75899" y="3749394"/>
              <a:ext cx="299915" cy="299915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11098841-2050-424B-AB02-6B28A9DCF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88245" y="2476304"/>
              <a:ext cx="398411" cy="3984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102366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0A0A7234-7461-4EF4-9709-9208973448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ru-RU" sz="2800" dirty="0">
                <a:solidFill>
                  <a:schemeClr val="tx1"/>
                </a:solidFill>
              </a:rPr>
              <a:t>Корреляция оповещений </a:t>
            </a:r>
            <a:r>
              <a:rPr lang="en-US" sz="2800" dirty="0">
                <a:solidFill>
                  <a:schemeClr val="tx1"/>
                </a:solidFill>
              </a:rPr>
              <a:t>OT </a:t>
            </a:r>
            <a:r>
              <a:rPr lang="ru-RU" sz="2800" dirty="0">
                <a:solidFill>
                  <a:schemeClr val="tx1"/>
                </a:solidFill>
              </a:rPr>
              <a:t>в</a:t>
            </a:r>
            <a:r>
              <a:rPr lang="en-US" sz="2800" dirty="0">
                <a:solidFill>
                  <a:schemeClr val="tx1"/>
                </a:solidFill>
              </a:rPr>
              <a:t> Azure Sentinel</a:t>
            </a:r>
            <a:endParaRPr lang="ru-RU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98F1A8-6908-48F2-86C0-2713CF600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" y="3429000"/>
            <a:ext cx="12192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1CABC9-42D4-244E-9E37-3A40C3B7B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1" t="646" r="316" b="1359"/>
          <a:stretch/>
        </p:blipFill>
        <p:spPr>
          <a:xfrm>
            <a:off x="1551354" y="1391137"/>
            <a:ext cx="9089293" cy="4783017"/>
          </a:xfrm>
          <a:prstGeom prst="roundRect">
            <a:avLst>
              <a:gd name="adj" fmla="val 2736"/>
            </a:avLst>
          </a:prstGeom>
          <a:ln w="127000" cap="rnd">
            <a:solidFill>
              <a:schemeClr val="bg1"/>
            </a:solidFill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881603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73C18-9CAD-457F-9F7F-017408BBF6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876" y="2902921"/>
            <a:ext cx="4252038" cy="105215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Demo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104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A50D00-C41B-4AE1-9D5E-7EBC08970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" y="563594"/>
            <a:ext cx="10499128" cy="573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28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F1E82B-BCA9-4492-8F04-6AF4A2862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5" y="536138"/>
            <a:ext cx="10453350" cy="566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042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67E488-B75D-4C10-A1EA-E64C2B726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452"/>
            <a:ext cx="10626811" cy="58254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868173-AB8C-4A48-866A-8F06D1D06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680" y="1202332"/>
            <a:ext cx="3167146" cy="445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0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7D822A-03B7-4EF8-99F1-F6B63587E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3125"/>
            <a:ext cx="10436121" cy="551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52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B5BB92-3618-4BFC-AD4C-B909FAABB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8" y="659027"/>
            <a:ext cx="10446394" cy="573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47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973DA7-DAB1-48E4-BBC5-3F0D1CE42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5" y="378940"/>
            <a:ext cx="10537796" cy="57507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A6BD96-2346-4105-BEA1-E99908093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045" y="197898"/>
            <a:ext cx="8824884" cy="636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2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720275-D187-4A06-925D-79C7A3DF4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92" y="486294"/>
            <a:ext cx="10708999" cy="588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28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E057162E-7671-4D79-A76B-8F51710068E5}"/>
              </a:ext>
            </a:extLst>
          </p:cNvPr>
          <p:cNvSpPr txBox="1">
            <a:spLocks/>
          </p:cNvSpPr>
          <p:nvPr/>
        </p:nvSpPr>
        <p:spPr>
          <a:xfrm>
            <a:off x="757269" y="654050"/>
            <a:ext cx="9097932" cy="5847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/>
              <a:t>Agenda:	</a:t>
            </a:r>
            <a:br>
              <a:rPr lang="en-US"/>
            </a:br>
            <a:endParaRPr lang="ru-RU" dirty="0"/>
          </a:p>
        </p:txBody>
      </p:sp>
      <p:sp>
        <p:nvSpPr>
          <p:cNvPr id="8" name="Заголовок 3">
            <a:extLst>
              <a:ext uri="{FF2B5EF4-FFF2-40B4-BE49-F238E27FC236}">
                <a16:creationId xmlns:a16="http://schemas.microsoft.com/office/drawing/2014/main" id="{FF8F97E7-AF9A-4597-9193-32F65E550E21}"/>
              </a:ext>
            </a:extLst>
          </p:cNvPr>
          <p:cNvSpPr txBox="1">
            <a:spLocks/>
          </p:cNvSpPr>
          <p:nvPr/>
        </p:nvSpPr>
        <p:spPr>
          <a:xfrm>
            <a:off x="909669" y="806450"/>
            <a:ext cx="9097932" cy="5847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ru-RU" dirty="0">
                <a:solidFill>
                  <a:schemeClr val="tx1"/>
                </a:solidFill>
              </a:rPr>
              <a:t>Содержание: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C5211C-1A45-41BA-A945-23AE00986BBF}"/>
              </a:ext>
            </a:extLst>
          </p:cNvPr>
          <p:cNvSpPr txBox="1"/>
          <p:nvPr/>
        </p:nvSpPr>
        <p:spPr>
          <a:xfrm>
            <a:off x="154590" y="2709862"/>
            <a:ext cx="6094826" cy="3862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Чем защита технологических сетей отличается от защиты ИТ инфраструктуры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Azure Defender for IoT</a:t>
            </a:r>
            <a:endParaRPr lang="ru-RU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ru-RU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Возможности</a:t>
            </a:r>
            <a:endParaRPr lang="ru-RU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ru-R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Варианты развертывания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ru-R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Демонстрация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ru-R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Опыт использования в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Standoff</a:t>
            </a:r>
            <a:endParaRPr lang="ru-RU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26D4E8-22A1-4527-8E63-BFC25534E8A8}"/>
              </a:ext>
            </a:extLst>
          </p:cNvPr>
          <p:cNvSpPr txBox="1"/>
          <p:nvPr/>
        </p:nvSpPr>
        <p:spPr>
          <a:xfrm>
            <a:off x="6762884" y="6300439"/>
            <a:ext cx="527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Https://aka.ms/Standoff2020_MSDef_IoT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0383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EAAF6C-9275-47DD-8E08-BD068E06E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3" y="741405"/>
            <a:ext cx="10439405" cy="56874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EBF516-4ED4-47BB-8276-0644DEC65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880" y="1090457"/>
            <a:ext cx="5958017" cy="467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0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9644B1-0AFC-4CD7-B2A2-43F6D05C9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27" y="595522"/>
            <a:ext cx="10162040" cy="566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713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536A35-374A-4502-92A8-24B5978C7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81" y="1022943"/>
            <a:ext cx="10091351" cy="522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537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84E920-4D45-4B50-8983-7FB125A86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5" y="633146"/>
            <a:ext cx="10382725" cy="55917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F1DCB4-DEC8-4041-9DDE-FCE455CEF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60" y="1079156"/>
            <a:ext cx="4562662" cy="50663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030CB9-E661-484C-8F1A-D4EEB6A98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333" y="457200"/>
            <a:ext cx="5615783" cy="50663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E19110-D72C-40D4-A7B9-9D1CD94E6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0979" y="633146"/>
            <a:ext cx="5256184" cy="57788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F84435-D0DA-49DC-9B23-615C8254AD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8624" y="54205"/>
            <a:ext cx="6130429" cy="60913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592A16-30D9-4852-8B13-98189AC882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0160" y="712484"/>
            <a:ext cx="6658893" cy="52610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E63426-2C5C-40DC-9324-CD7CB8F60E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4962" y="255284"/>
            <a:ext cx="5724886" cy="552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464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73C18-9CAD-457F-9F7F-017408BBF6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876" y="2902921"/>
            <a:ext cx="4252038" cy="1052158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Опыт использования в </a:t>
            </a:r>
            <a:r>
              <a:rPr lang="en-US" dirty="0">
                <a:solidFill>
                  <a:schemeClr val="tx1"/>
                </a:solidFill>
              </a:rPr>
              <a:t>Standoff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6903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6FFC08E3-DC00-4DE8-BDCD-EBF54B771F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Принесло достаточно пользы	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0E8D6C-00E9-4313-8B9A-A4B502CEED2D}"/>
              </a:ext>
            </a:extLst>
          </p:cNvPr>
          <p:cNvSpPr txBox="1"/>
          <p:nvPr/>
        </p:nvSpPr>
        <p:spPr>
          <a:xfrm>
            <a:off x="780757" y="1301902"/>
            <a:ext cx="8102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Решение о развертывании принято накануне фриза. </a:t>
            </a:r>
          </a:p>
          <a:p>
            <a:r>
              <a:rPr lang="ru-RU" dirty="0"/>
              <a:t>Развернуто за вечер (нестандартная конфигурация сети)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252C8E-2093-46AE-8D50-F35DAB4F4622}"/>
              </a:ext>
            </a:extLst>
          </p:cNvPr>
          <p:cNvSpPr txBox="1"/>
          <p:nvPr/>
        </p:nvSpPr>
        <p:spPr>
          <a:xfrm>
            <a:off x="780757" y="2042159"/>
            <a:ext cx="63023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Автоматически произведена инвентаризация АСУ ТП сегмента и компонент</a:t>
            </a:r>
          </a:p>
          <a:p>
            <a:endParaRPr lang="ru-RU" dirty="0"/>
          </a:p>
          <a:p>
            <a:r>
              <a:rPr lang="ru-RU" dirty="0"/>
              <a:t>Глаза и уши команды в АСУ ТП</a:t>
            </a:r>
          </a:p>
          <a:p>
            <a:endParaRPr lang="ru-RU" dirty="0"/>
          </a:p>
          <a:p>
            <a:r>
              <a:rPr lang="ru-RU" dirty="0"/>
              <a:t>Интеграция с </a:t>
            </a:r>
            <a:r>
              <a:rPr lang="en-US" dirty="0"/>
              <a:t>Sentinel </a:t>
            </a:r>
            <a:r>
              <a:rPr lang="ru-RU" dirty="0"/>
              <a:t>обеспечила передачу оповещений в единую консоль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EF8F92-2076-467B-970C-A0C33D427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01" y="1301902"/>
            <a:ext cx="9813951" cy="441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4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7199C406-C5FB-4AFF-A26D-0EEFA1F4B0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В итоге: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DE997B-35EB-40FA-8705-53ED80D96AFD}"/>
              </a:ext>
            </a:extLst>
          </p:cNvPr>
          <p:cNvSpPr txBox="1"/>
          <p:nvPr/>
        </p:nvSpPr>
        <p:spPr>
          <a:xfrm>
            <a:off x="188042" y="1873520"/>
            <a:ext cx="9976379" cy="3760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Защита </a:t>
            </a:r>
            <a:r>
              <a:rPr lang="ru-RU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технологических сетей</a:t>
            </a:r>
            <a:r>
              <a:rPr lang="ru-R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требует специализированных инструментов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Azure Defender for IoT </a:t>
            </a:r>
            <a:r>
              <a:rPr lang="ru-RU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обеспечивает интеллектуальный мониторинг и оценку угроз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OT/</a:t>
            </a:r>
            <a:r>
              <a:rPr lang="en-US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IIoT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Архитектура решения позволяет использовать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его как </a:t>
            </a:r>
            <a:r>
              <a:rPr lang="ru-RU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полностью автономно</a:t>
            </a:r>
            <a:r>
              <a:rPr lang="ru-RU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так и в связке с централизованным управлением инцидентами безопасности на базе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Azure Sentinel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25965575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29B79F-620C-B542-9DC1-4F322A40D1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7984" y="2597851"/>
            <a:ext cx="9193488" cy="1402476"/>
          </a:xfrm>
        </p:spPr>
        <p:txBody>
          <a:bodyPr/>
          <a:lstStyle/>
          <a:p>
            <a:r>
              <a:rPr lang="ru-RU"/>
              <a:t>Соблюдайте социальную дистанцию и правила </a:t>
            </a:r>
            <a:r>
              <a:rPr lang="ru-RU" err="1"/>
              <a:t>кибергигиены</a:t>
            </a:r>
            <a:r>
              <a:rPr lang="ru-RU"/>
              <a:t>!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62EB8E-0C6F-5B40-92C5-C45F1456B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202" y="143407"/>
            <a:ext cx="3160798" cy="116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59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A77E5A74-AAC6-4B31-9473-5525743577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/>
              <a:t>Обо мне</a:t>
            </a:r>
            <a:endParaRPr lang="ru-RU" dirty="0"/>
          </a:p>
        </p:txBody>
      </p:sp>
      <p:pic>
        <p:nvPicPr>
          <p:cNvPr id="7" name="Picture 2" descr="https://microsoft.sharepoint.com/teams/RussianSecurityvTeam/Shared%20Documents/Positive%20Hack%20Days%202018/028820.jpg">
            <a:extLst>
              <a:ext uri="{FF2B5EF4-FFF2-40B4-BE49-F238E27FC236}">
                <a16:creationId xmlns:a16="http://schemas.microsoft.com/office/drawing/2014/main" id="{C3D1CE61-1B84-4B92-A349-7BC9007B7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87" y="1993692"/>
            <a:ext cx="2815434" cy="357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6B1119-E415-4EC5-98CD-8DF9DF71647F}"/>
              </a:ext>
            </a:extLst>
          </p:cNvPr>
          <p:cNvSpPr txBox="1"/>
          <p:nvPr/>
        </p:nvSpPr>
        <p:spPr>
          <a:xfrm>
            <a:off x="465087" y="1458161"/>
            <a:ext cx="321273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de-DE" sz="3200" b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Kirill Bogdanov</a:t>
            </a:r>
            <a:endParaRPr lang="en-US" sz="32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41B366-8B6A-4141-9A9F-5BA02E122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0520" y="2133534"/>
            <a:ext cx="7280387" cy="343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14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73C18-9CAD-457F-9F7F-017408BBF6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894" y="2160392"/>
            <a:ext cx="5653377" cy="1052158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tx1"/>
                </a:solidFill>
              </a:rPr>
              <a:t>Защита ОТ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6AFEB6D-60A0-4B56-A7E8-0222630863A0}"/>
              </a:ext>
            </a:extLst>
          </p:cNvPr>
          <p:cNvSpPr txBox="1">
            <a:spLocks/>
          </p:cNvSpPr>
          <p:nvPr/>
        </p:nvSpPr>
        <p:spPr>
          <a:xfrm>
            <a:off x="2233343" y="3070169"/>
            <a:ext cx="1140734" cy="57528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vs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CC3D4F-4601-4624-BEC9-E6467F457F2C}"/>
              </a:ext>
            </a:extLst>
          </p:cNvPr>
          <p:cNvSpPr txBox="1">
            <a:spLocks/>
          </p:cNvSpPr>
          <p:nvPr/>
        </p:nvSpPr>
        <p:spPr>
          <a:xfrm>
            <a:off x="2233343" y="3800443"/>
            <a:ext cx="3075042" cy="64376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ru-RU" dirty="0">
                <a:solidFill>
                  <a:schemeClr val="tx1"/>
                </a:solidFill>
              </a:rPr>
              <a:t>защита ИТ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EDEF1B-7C06-44AA-A04E-919D5FE98C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7446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60215D7F-A8FF-4331-A36F-E3ED28F43741}"/>
              </a:ext>
            </a:extLst>
          </p:cNvPr>
          <p:cNvSpPr txBox="1">
            <a:spLocks/>
          </p:cNvSpPr>
          <p:nvPr/>
        </p:nvSpPr>
        <p:spPr>
          <a:xfrm>
            <a:off x="141287" y="206895"/>
            <a:ext cx="4931456" cy="15605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Определение безопасности </a:t>
            </a:r>
            <a:r>
              <a:rPr lang="en-US" sz="4000" dirty="0"/>
              <a:t>Operational Technology (OT) </a:t>
            </a:r>
            <a:r>
              <a:rPr lang="ru-RU" sz="4000" dirty="0"/>
              <a:t>от </a:t>
            </a:r>
            <a:r>
              <a:rPr lang="en-US" sz="4000" dirty="0"/>
              <a:t>Gartner</a:t>
            </a:r>
          </a:p>
        </p:txBody>
      </p:sp>
      <p:sp>
        <p:nvSpPr>
          <p:cNvPr id="6" name="Text Placeholder 45">
            <a:extLst>
              <a:ext uri="{FF2B5EF4-FFF2-40B4-BE49-F238E27FC236}">
                <a16:creationId xmlns:a16="http://schemas.microsoft.com/office/drawing/2014/main" id="{3D10548A-6E80-402D-B858-B942542A20BE}"/>
              </a:ext>
            </a:extLst>
          </p:cNvPr>
          <p:cNvSpPr txBox="1">
            <a:spLocks/>
          </p:cNvSpPr>
          <p:nvPr/>
        </p:nvSpPr>
        <p:spPr>
          <a:xfrm>
            <a:off x="180231" y="3309332"/>
            <a:ext cx="4749800" cy="297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7475" indent="-117475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US" sz="2000" dirty="0">
                <a:latin typeface="+mj-lt"/>
              </a:rPr>
              <a:t>“The practices and technologies used to protect people, assets and information involved in the monitoring and/or control of physical devices, processes and events.”</a:t>
            </a:r>
          </a:p>
          <a:p>
            <a:pPr marL="117475" lvl="1" indent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br>
              <a:rPr lang="en-US" sz="800" dirty="0">
                <a:solidFill>
                  <a:schemeClr val="accent1"/>
                </a:solidFill>
                <a:latin typeface="+mj-lt"/>
              </a:rPr>
            </a:br>
            <a:r>
              <a:rPr lang="ru-RU" sz="1800" dirty="0">
                <a:solidFill>
                  <a:schemeClr val="accent1"/>
                </a:solidFill>
                <a:latin typeface="+mj-lt"/>
              </a:rPr>
              <a:t>Производство, энергетика и водоснабжение, умные здания, химическое, фарм производства, </a:t>
            </a:r>
            <a:r>
              <a:rPr lang="ru-RU" sz="1800" dirty="0" err="1">
                <a:solidFill>
                  <a:schemeClr val="accent1"/>
                </a:solidFill>
                <a:latin typeface="+mj-lt"/>
              </a:rPr>
              <a:t>нефтегаз</a:t>
            </a:r>
            <a:r>
              <a:rPr lang="ru-RU" sz="1800" dirty="0">
                <a:solidFill>
                  <a:schemeClr val="accent1"/>
                </a:solidFill>
                <a:latin typeface="+mj-lt"/>
              </a:rPr>
              <a:t>, добыча, торговля и др.</a:t>
            </a:r>
            <a:endParaRPr lang="en-US" sz="800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0F46E8-D92B-4642-A53D-7A04FA700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11"/>
          <a:stretch/>
        </p:blipFill>
        <p:spPr>
          <a:xfrm>
            <a:off x="5155841" y="5026713"/>
            <a:ext cx="3136900" cy="154549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" name="Picture Placeholder 27">
            <a:extLst>
              <a:ext uri="{FF2B5EF4-FFF2-40B4-BE49-F238E27FC236}">
                <a16:creationId xmlns:a16="http://schemas.microsoft.com/office/drawing/2014/main" id="{809C76F9-C2A5-4FD4-8F43-FDB2FBB1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594" t="-615" r="975" b="29497"/>
          <a:stretch/>
        </p:blipFill>
        <p:spPr>
          <a:xfrm>
            <a:off x="8292741" y="310022"/>
            <a:ext cx="2272095" cy="1565546"/>
          </a:xfrm>
          <a:prstGeom prst="rect">
            <a:avLst/>
          </a:prstGeom>
        </p:spPr>
      </p:pic>
      <p:pic>
        <p:nvPicPr>
          <p:cNvPr id="9" name="Picture Placeholder 23">
            <a:extLst>
              <a:ext uri="{FF2B5EF4-FFF2-40B4-BE49-F238E27FC236}">
                <a16:creationId xmlns:a16="http://schemas.microsoft.com/office/drawing/2014/main" id="{790E066F-6163-41B9-AFEC-72D2CAEE0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284" t="-319" b="319"/>
          <a:stretch/>
        </p:blipFill>
        <p:spPr>
          <a:xfrm>
            <a:off x="8292742" y="3431084"/>
            <a:ext cx="2272090" cy="3141121"/>
          </a:xfrm>
          <a:prstGeom prst="rect">
            <a:avLst/>
          </a:prstGeom>
        </p:spPr>
      </p:pic>
      <p:pic>
        <p:nvPicPr>
          <p:cNvPr id="10" name="Picture Placeholder 6">
            <a:extLst>
              <a:ext uri="{FF2B5EF4-FFF2-40B4-BE49-F238E27FC236}">
                <a16:creationId xmlns:a16="http://schemas.microsoft.com/office/drawing/2014/main" id="{82BE5405-B8FE-4B43-841B-2BEAFC5A4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50" r="28668" b="29555"/>
          <a:stretch/>
        </p:blipFill>
        <p:spPr>
          <a:xfrm>
            <a:off x="8292741" y="1875568"/>
            <a:ext cx="2272090" cy="15555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560CA4-8C30-4A4B-8E07-271BB0D39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269" r="31403"/>
          <a:stretch/>
        </p:blipFill>
        <p:spPr>
          <a:xfrm>
            <a:off x="5155839" y="320049"/>
            <a:ext cx="3136902" cy="471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81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83F8A65-1BDD-4B35-9185-22250F3E36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Различия </a:t>
            </a:r>
            <a:r>
              <a:rPr lang="en-US" dirty="0"/>
              <a:t>IT </a:t>
            </a:r>
            <a:r>
              <a:rPr lang="ru-RU" dirty="0"/>
              <a:t>и</a:t>
            </a:r>
            <a:r>
              <a:rPr lang="en-US" dirty="0"/>
              <a:t> OT </a:t>
            </a:r>
            <a:r>
              <a:rPr lang="ru-RU" dirty="0"/>
              <a:t>безопасности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65AF7A-D0EE-4131-A146-4AE4F92C9E99}"/>
              </a:ext>
            </a:extLst>
          </p:cNvPr>
          <p:cNvSpPr txBox="1"/>
          <p:nvPr/>
        </p:nvSpPr>
        <p:spPr>
          <a:xfrm>
            <a:off x="1296813" y="3486443"/>
            <a:ext cx="3108960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solidFill>
                  <a:srgbClr val="0078D4"/>
                </a:solidFill>
                <a:latin typeface="Segoe UI Semibold"/>
              </a:rPr>
              <a:t>ИТ безопасность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C9A7D3-BE8B-4D10-9E27-B1AB35070255}"/>
              </a:ext>
            </a:extLst>
          </p:cNvPr>
          <p:cNvSpPr txBox="1"/>
          <p:nvPr/>
        </p:nvSpPr>
        <p:spPr>
          <a:xfrm>
            <a:off x="1296813" y="3999933"/>
            <a:ext cx="3108960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Конфиденциальность</a:t>
            </a:r>
            <a:r>
              <a:rPr kumimoji="0" lang="ru-RU" sz="16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и приватность </a:t>
            </a: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данных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C232A8-BB5B-4E70-983D-D548AEA13DA9}"/>
              </a:ext>
            </a:extLst>
          </p:cNvPr>
          <p:cNvSpPr txBox="1"/>
          <p:nvPr/>
        </p:nvSpPr>
        <p:spPr>
          <a:xfrm>
            <a:off x="1296813" y="4513423"/>
            <a:ext cx="3108960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Стандартные протоколы и устройства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ECBAE0-83EB-4753-8459-BAEF74166384}"/>
              </a:ext>
            </a:extLst>
          </p:cNvPr>
          <p:cNvSpPr txBox="1"/>
          <p:nvPr/>
        </p:nvSpPr>
        <p:spPr>
          <a:xfrm>
            <a:off x="1296813" y="5025193"/>
            <a:ext cx="3108960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Высокий</a:t>
            </a:r>
            <a:r>
              <a:rPr kumimoji="0" lang="ru-RU" sz="16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уровень связанности с сетью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3C4529-FD1F-4E49-8C2F-76E68F36DA48}"/>
              </a:ext>
            </a:extLst>
          </p:cNvPr>
          <p:cNvSpPr txBox="1"/>
          <p:nvPr/>
        </p:nvSpPr>
        <p:spPr>
          <a:xfrm>
            <a:off x="1296813" y="5540403"/>
            <a:ext cx="3108960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Множественные уровни </a:t>
            </a: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контроля и телеметрии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7CAB4D-721D-49DB-AF58-E6FF41E09550}"/>
              </a:ext>
            </a:extLst>
          </p:cNvPr>
          <p:cNvSpPr txBox="1"/>
          <p:nvPr/>
        </p:nvSpPr>
        <p:spPr>
          <a:xfrm>
            <a:off x="5999623" y="3486443"/>
            <a:ext cx="3108960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OT 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Безопасность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960610-B5B8-4882-9F50-1CD8429A519E}"/>
              </a:ext>
            </a:extLst>
          </p:cNvPr>
          <p:cNvSpPr txBox="1"/>
          <p:nvPr/>
        </p:nvSpPr>
        <p:spPr>
          <a:xfrm>
            <a:off x="5999623" y="3999933"/>
            <a:ext cx="3108960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Безопасность</a:t>
            </a:r>
            <a:r>
              <a:rPr kumimoji="0" lang="ru-RU" sz="16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и доступность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CDAB7A-4816-49F6-B5F3-BA1A14FAB9D1}"/>
              </a:ext>
            </a:extLst>
          </p:cNvPr>
          <p:cNvSpPr txBox="1"/>
          <p:nvPr/>
        </p:nvSpPr>
        <p:spPr>
          <a:xfrm>
            <a:off x="5999623" y="4393580"/>
            <a:ext cx="3108960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Специализированные протоколы, устройства, 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устаревшие ОС</a:t>
            </a:r>
            <a:endParaRPr kumimoji="0" lang="en-US" sz="1600" b="0" i="0" u="none" strike="noStrike" kern="1200" cap="none" spc="-5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A9238F-33DE-475C-805E-191520ACFB20}"/>
              </a:ext>
            </a:extLst>
          </p:cNvPr>
          <p:cNvSpPr txBox="1"/>
          <p:nvPr/>
        </p:nvSpPr>
        <p:spPr>
          <a:xfrm>
            <a:off x="5999623" y="5025193"/>
            <a:ext cx="3108960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>
                <a:solidFill>
                  <a:srgbClr val="000000"/>
                </a:solidFill>
                <a:latin typeface="Segoe UI"/>
              </a:rPr>
              <a:t>Традиционно изолированные сети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290481-5BC5-4A42-8195-25900F265782}"/>
              </a:ext>
            </a:extLst>
          </p:cNvPr>
          <p:cNvSpPr txBox="1"/>
          <p:nvPr/>
        </p:nvSpPr>
        <p:spPr>
          <a:xfrm>
            <a:off x="5999623" y="5540403"/>
            <a:ext cx="3108960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Минимальное или отсутствующее 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понимание рисков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IoT/OT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26522FE-67AB-4C3C-B51E-A048496A4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84" b="29349"/>
          <a:stretch/>
        </p:blipFill>
        <p:spPr>
          <a:xfrm>
            <a:off x="5813359" y="1546457"/>
            <a:ext cx="1587523" cy="1587523"/>
          </a:xfrm>
          <a:prstGeom prst="ellipse">
            <a:avLst/>
          </a:prstGeom>
          <a:effectLst>
            <a:outerShdw blurRad="190500" dist="381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2F6F3B2-1AAA-4659-9EFC-5EC4179CF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654" r="16654"/>
          <a:stretch/>
        </p:blipFill>
        <p:spPr>
          <a:xfrm>
            <a:off x="3004516" y="1546457"/>
            <a:ext cx="1587523" cy="1587523"/>
          </a:xfrm>
          <a:prstGeom prst="ellipse">
            <a:avLst/>
          </a:prstGeom>
          <a:effectLst>
            <a:outerShdw blurRad="190500" dist="381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2540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96296E-6 L -4.16667E-6 0.0224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1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96296E-6 L -1.25E-6 0.02245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44444E-6 L -4.16667E-6 0.02245 " pathEditMode="relative" rAng="0" ptsTypes="AA">
                                      <p:cBhvr>
                                        <p:cTn id="21" dur="75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11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96296E-6 L -1.25E-6 0.02246 " pathEditMode="relative" rAng="0" ptsTypes="AA">
                                      <p:cBhvr>
                                        <p:cTn id="26" dur="75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59259E-6 L -4.16667E-6 0.02246 " pathEditMode="relative" rAng="0" ptsTypes="AA">
                                      <p:cBhvr>
                                        <p:cTn id="33" dur="75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1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59259E-6 L -1.25E-6 0.02246 " pathEditMode="relative" rAng="0" ptsTypes="AA">
                                      <p:cBhvr>
                                        <p:cTn id="38" dur="75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-4.16667E-6 0.02246 " pathEditMode="relative" rAng="0" ptsTypes="AA">
                                      <p:cBhvr>
                                        <p:cTn id="45" dur="75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11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07407E-6 L -1.25E-6 0.02246 " pathEditMode="relative" rAng="0" ptsTypes="AA">
                                      <p:cBhvr>
                                        <p:cTn id="50" dur="75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6" grpId="0"/>
      <p:bldP spid="36" grpId="1"/>
      <p:bldP spid="37" grpId="0"/>
      <p:bldP spid="37" grpId="1"/>
      <p:bldP spid="38" grpId="0"/>
      <p:bldP spid="38" grpId="1"/>
      <p:bldP spid="39" grpId="0"/>
      <p:bldP spid="3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BED1AB8-F8CD-452E-8E95-51E527C15F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Риски </a:t>
            </a:r>
            <a:r>
              <a:rPr lang="en-US" dirty="0"/>
              <a:t>IoT/OT </a:t>
            </a:r>
            <a:r>
              <a:rPr lang="en-US" dirty="0">
                <a:solidFill>
                  <a:schemeClr val="accent1"/>
                </a:solidFill>
              </a:rPr>
              <a:t>=</a:t>
            </a:r>
            <a:r>
              <a:rPr lang="en-US" dirty="0"/>
              <a:t> </a:t>
            </a:r>
            <a:r>
              <a:rPr lang="ru-RU" dirty="0"/>
              <a:t>бизнес-риски</a:t>
            </a:r>
            <a:endParaRPr lang="en-US" dirty="0"/>
          </a:p>
          <a:p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6A217-3659-4CDD-A89D-A57E8F788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3102708"/>
            <a:ext cx="10544629" cy="3755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F497F42-6EB7-41E1-ADAF-F0ED88A6A2B8}"/>
              </a:ext>
            </a:extLst>
          </p:cNvPr>
          <p:cNvGrpSpPr/>
          <p:nvPr/>
        </p:nvGrpSpPr>
        <p:grpSpPr>
          <a:xfrm>
            <a:off x="333197" y="1369298"/>
            <a:ext cx="3827377" cy="4492883"/>
            <a:chOff x="89983" y="1369298"/>
            <a:chExt cx="3827377" cy="449288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8B9623-24D8-44C4-84AF-AF7D4564A980}"/>
                </a:ext>
              </a:extLst>
            </p:cNvPr>
            <p:cNvSpPr txBox="1"/>
            <p:nvPr/>
          </p:nvSpPr>
          <p:spPr>
            <a:xfrm>
              <a:off x="731555" y="1369298"/>
              <a:ext cx="2532692" cy="363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765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Финансовые потери</a:t>
              </a:r>
              <a:endParaRPr kumimoji="0" lang="en-US" sz="1765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A26D2DC-23A6-468F-B814-85A1C2CC7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2250" y="1726632"/>
              <a:ext cx="3583135" cy="4135549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254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Placeholder 27">
              <a:extLst>
                <a:ext uri="{FF2B5EF4-FFF2-40B4-BE49-F238E27FC236}">
                  <a16:creationId xmlns:a16="http://schemas.microsoft.com/office/drawing/2014/main" id="{D01AA45E-7D06-42F6-97DA-DDE620DB08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16" t="8616" r="1987" b="24925"/>
            <a:stretch/>
          </p:blipFill>
          <p:spPr>
            <a:xfrm>
              <a:off x="335745" y="1854900"/>
              <a:ext cx="3120338" cy="1489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C59EB6C-FEFC-445C-8D28-861C16C8B1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509191" y="3820284"/>
              <a:ext cx="751263" cy="0"/>
            </a:xfrm>
            <a:prstGeom prst="line">
              <a:avLst/>
            </a:prstGeom>
            <a:ln w="63500" cap="rnd">
              <a:solidFill>
                <a:schemeClr val="accent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3127118-3640-4FF6-A58E-FD62CD00CEC1}"/>
                </a:ext>
              </a:extLst>
            </p:cNvPr>
            <p:cNvSpPr/>
            <p:nvPr/>
          </p:nvSpPr>
          <p:spPr>
            <a:xfrm>
              <a:off x="89983" y="4031210"/>
              <a:ext cx="3827377" cy="165968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760" tIns="182880" rIns="365760" bIns="18288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Разрушительный вредоносный код выключает фабрики по всему миру, вызывая потери в десятки и сотни миллионов долларов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(WannaCry, </a:t>
              </a: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NotPetya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, </a:t>
              </a: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LockerGoga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, </a:t>
              </a: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Ekans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, …).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376D3E5-DC85-4788-BB46-E0D41600BB5C}"/>
              </a:ext>
            </a:extLst>
          </p:cNvPr>
          <p:cNvGrpSpPr/>
          <p:nvPr/>
        </p:nvGrpSpPr>
        <p:grpSpPr>
          <a:xfrm>
            <a:off x="4038599" y="1081514"/>
            <a:ext cx="4010093" cy="4770229"/>
            <a:chOff x="3782859" y="1081514"/>
            <a:chExt cx="4010093" cy="477022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E48521-91B4-49F4-B7D9-BFA5AF716769}"/>
                </a:ext>
              </a:extLst>
            </p:cNvPr>
            <p:cNvSpPr txBox="1"/>
            <p:nvPr/>
          </p:nvSpPr>
          <p:spPr>
            <a:xfrm>
              <a:off x="4326571" y="1081514"/>
              <a:ext cx="2711450" cy="635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sz="1765" b="1" dirty="0">
                  <a:latin typeface="+mj-lt"/>
                </a:rPr>
                <a:t>Кража интеллектуальной собственности</a:t>
              </a:r>
              <a:endParaRPr kumimoji="0" lang="en-US" sz="1765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B94CD92-3F0B-4CD2-9C30-CCA98213F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009724" y="1716194"/>
              <a:ext cx="3583135" cy="4135549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254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402E5C4-F0A5-49AE-9D16-3E7BA4A9B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5306665" y="3809846"/>
              <a:ext cx="751263" cy="0"/>
            </a:xfrm>
            <a:prstGeom prst="line">
              <a:avLst/>
            </a:prstGeom>
            <a:ln w="63500" cap="rnd">
              <a:solidFill>
                <a:schemeClr val="accent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B9573E9-C70D-443C-BB60-4FD64553B53F}"/>
                </a:ext>
              </a:extLst>
            </p:cNvPr>
            <p:cNvSpPr/>
            <p:nvPr/>
          </p:nvSpPr>
          <p:spPr>
            <a:xfrm>
              <a:off x="3782859" y="3677737"/>
              <a:ext cx="4010093" cy="165968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760" tIns="182880" rIns="365760" bIns="182880" rtlCol="0" anchor="t"/>
            <a:lstStyle/>
            <a:p>
              <a:pPr lvl="0" algn="ctr" defTabSz="914400">
                <a:defRPr/>
              </a:pPr>
              <a:r>
                <a:rPr lang="ru-RU" sz="1600" dirty="0">
                  <a:solidFill>
                    <a:srgbClr val="000000"/>
                  </a:solidFill>
                  <a:latin typeface="Segoe UI Semibold"/>
                </a:rPr>
                <a:t>Злоумышленники компрометируют подключенные к интернет устройства, для получения доступа к интеллектуальной собственности в корпоративных сетях  </a:t>
              </a:r>
              <a:r>
                <a:rPr lang="en-US" sz="1600" dirty="0">
                  <a:solidFill>
                    <a:srgbClr val="000000"/>
                  </a:solidFill>
                  <a:latin typeface="Segoe UI Semibold"/>
                </a:rPr>
                <a:t>(</a:t>
              </a:r>
              <a:r>
                <a:rPr lang="ru-RU" sz="1600" dirty="0">
                  <a:solidFill>
                    <a:srgbClr val="000000"/>
                  </a:solidFill>
                  <a:latin typeface="Segoe UI Semibold"/>
                </a:rPr>
                <a:t>обнаружено</a:t>
              </a:r>
              <a:r>
                <a:rPr lang="en-US" sz="1600" dirty="0">
                  <a:solidFill>
                    <a:srgbClr val="000000"/>
                  </a:solidFill>
                  <a:latin typeface="Segoe UI Semibold"/>
                </a:rPr>
                <a:t> Microsoft Security Research).</a:t>
              </a:r>
            </a:p>
            <a:p>
              <a:pPr lvl="0" algn="ctr" defTabSz="914400">
                <a:defRPr/>
              </a:pPr>
              <a:endParaRPr lang="en-US" sz="1600" dirty="0">
                <a:solidFill>
                  <a:srgbClr val="000000"/>
                </a:solidFill>
                <a:latin typeface="Segoe UI Semibold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5B0659D-071F-49ED-9B39-C6C899DC7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-20000"/>
                      </a14:imgEffect>
                    </a14:imgLayer>
                  </a14:imgProps>
                </a:ext>
              </a:extLst>
            </a:blip>
            <a:srcRect l="6772" r="9720"/>
            <a:stretch/>
          </p:blipFill>
          <p:spPr>
            <a:xfrm>
              <a:off x="4264112" y="1854900"/>
              <a:ext cx="3126245" cy="1484916"/>
            </a:xfrm>
            <a:prstGeom prst="rect">
              <a:avLst/>
            </a:prstGeom>
            <a:ln>
              <a:noFill/>
            </a:ln>
            <a:effectLst/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20E8A8-7BC6-4F46-96D0-5EBD67E74552}"/>
              </a:ext>
            </a:extLst>
          </p:cNvPr>
          <p:cNvGrpSpPr/>
          <p:nvPr/>
        </p:nvGrpSpPr>
        <p:grpSpPr>
          <a:xfrm>
            <a:off x="8000999" y="1344394"/>
            <a:ext cx="3909182" cy="5014893"/>
            <a:chOff x="8134654" y="1344394"/>
            <a:chExt cx="3909182" cy="501489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E07E64C-AE3F-4F47-8374-A3CD61155B78}"/>
                </a:ext>
              </a:extLst>
            </p:cNvPr>
            <p:cNvSpPr/>
            <p:nvPr/>
          </p:nvSpPr>
          <p:spPr>
            <a:xfrm>
              <a:off x="8134654" y="4419955"/>
              <a:ext cx="3909182" cy="1939332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760" tIns="182880" rIns="365760" bIns="18288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E99BDEE-6403-4729-84EA-7D83FE0A191D}"/>
                </a:ext>
              </a:extLst>
            </p:cNvPr>
            <p:cNvGrpSpPr/>
            <p:nvPr/>
          </p:nvGrpSpPr>
          <p:grpSpPr>
            <a:xfrm>
              <a:off x="8243521" y="1344394"/>
              <a:ext cx="3583135" cy="4494823"/>
              <a:chOff x="212250" y="1367358"/>
              <a:chExt cx="3583135" cy="4494823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799E9A-6CCF-43D9-9E5B-0A590C714255}"/>
                  </a:ext>
                </a:extLst>
              </p:cNvPr>
              <p:cNvSpPr txBox="1"/>
              <p:nvPr/>
            </p:nvSpPr>
            <p:spPr>
              <a:xfrm>
                <a:off x="990300" y="1367358"/>
                <a:ext cx="1789044" cy="363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765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Безопасность</a:t>
                </a:r>
                <a:endParaRPr kumimoji="0" lang="en-US" sz="1765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CDD1150-4E2D-4D62-9AFC-7862D044E8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212250" y="1726632"/>
                <a:ext cx="3583135" cy="41355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2540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87199EE0-5A71-47AC-A686-6FED4F3B3B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191" y="3820284"/>
                <a:ext cx="751263" cy="0"/>
              </a:xfrm>
              <a:prstGeom prst="line">
                <a:avLst/>
              </a:prstGeom>
              <a:ln w="63500" cap="rnd">
                <a:solidFill>
                  <a:schemeClr val="accent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D9CB372-37E6-460B-AEAF-EEECBC73E57B}"/>
                  </a:ext>
                </a:extLst>
              </p:cNvPr>
              <p:cNvSpPr/>
              <p:nvPr/>
            </p:nvSpPr>
            <p:spPr>
              <a:xfrm>
                <a:off x="237994" y="4031649"/>
                <a:ext cx="3519814" cy="165968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760" tIns="182880" rIns="365760" bIns="182880" rtlCol="0" anchor="t"/>
              <a:lstStyle/>
              <a:p>
                <a:pPr lvl="0" algn="ctr" defTabSz="914400">
                  <a:defRPr/>
                </a:pPr>
                <a:r>
                  <a:rPr lang="ru-RU" sz="1600" dirty="0">
                    <a:solidFill>
                      <a:srgbClr val="000000"/>
                    </a:solidFill>
                    <a:latin typeface="Segoe UI Semibold"/>
                  </a:rPr>
                  <a:t>Вредоносный код эксплуатирующий уязвимости СКУД нацелен на сотни тысяч устройств ежедневно в сотнях стран</a:t>
                </a:r>
                <a:endParaRPr lang="en-US" sz="1600" dirty="0">
                  <a:solidFill>
                    <a:srgbClr val="000000"/>
                  </a:solidFill>
                  <a:latin typeface="Segoe UI Semibold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983F463-EE90-414C-8B1D-66DE18A3B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23221" y="1859462"/>
              <a:ext cx="3135379" cy="1456351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42447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73C18-9CAD-457F-9F7F-017408BBF6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876" y="2902921"/>
            <a:ext cx="4252038" cy="105215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Azure Defender for IOT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6588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02_Рубрикатор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02_Тутульный слайд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1338</Words>
  <Application>Microsoft Office PowerPoint</Application>
  <PresentationFormat>Widescreen</PresentationFormat>
  <Paragraphs>219</Paragraphs>
  <Slides>37</Slides>
  <Notes>8</Notes>
  <HiddenSlides>1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52" baseType="lpstr">
      <vt:lpstr>Arial</vt:lpstr>
      <vt:lpstr>Arial Black</vt:lpstr>
      <vt:lpstr>Calibri</vt:lpstr>
      <vt:lpstr>Calibri Light</vt:lpstr>
      <vt:lpstr>Courier New</vt:lpstr>
      <vt:lpstr>Franklin Gothic Book</vt:lpstr>
      <vt:lpstr>Libre Franklin</vt:lpstr>
      <vt:lpstr>Segoe UI</vt:lpstr>
      <vt:lpstr>Segoe UI Semibold</vt:lpstr>
      <vt:lpstr>Segoe UI Semilight</vt:lpstr>
      <vt:lpstr>Segoe UI Symbol</vt:lpstr>
      <vt:lpstr>Symbol</vt:lpstr>
      <vt:lpstr>Office Theme</vt:lpstr>
      <vt:lpstr>02_Рубрикатор</vt:lpstr>
      <vt:lpstr>02_Тутульный слайд</vt:lpstr>
      <vt:lpstr>PowerPoint Presentation</vt:lpstr>
      <vt:lpstr>Защита технологических сетей с использованием Azure Defender for IoT</vt:lpstr>
      <vt:lpstr>PowerPoint Presentation</vt:lpstr>
      <vt:lpstr>PowerPoint Presentation</vt:lpstr>
      <vt:lpstr>Защита ОТ  </vt:lpstr>
      <vt:lpstr>PowerPoint Presentation</vt:lpstr>
      <vt:lpstr>PowerPoint Presentation</vt:lpstr>
      <vt:lpstr>PowerPoint Presentation</vt:lpstr>
      <vt:lpstr>Azure Defender for IOT  </vt:lpstr>
      <vt:lpstr>Возможности </vt:lpstr>
      <vt:lpstr>PowerPoint Presentation</vt:lpstr>
      <vt:lpstr>PowerPoint Presentation</vt:lpstr>
      <vt:lpstr>PowerPoint Presentation</vt:lpstr>
      <vt:lpstr>PowerPoint Presentation</vt:lpstr>
      <vt:lpstr>Архитектура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Опыт использования в Standoff</vt:lpstr>
      <vt:lpstr>PowerPoint Presentation</vt:lpstr>
      <vt:lpstr>PowerPoint Presentation</vt:lpstr>
      <vt:lpstr>Соблюдайте социальную дистанцию и правила кибергигиены!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2020-11-16T10:14:15Z</dcterms:created>
  <dcterms:modified xsi:type="dcterms:W3CDTF">2020-11-16T10:20:16Z</dcterms:modified>
</cp:coreProperties>
</file>